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53"/>
  </p:notesMasterIdLst>
  <p:sldIdLst>
    <p:sldId id="277" r:id="rId2"/>
    <p:sldId id="341" r:id="rId3"/>
    <p:sldId id="278" r:id="rId4"/>
    <p:sldId id="279" r:id="rId5"/>
    <p:sldId id="417" r:id="rId6"/>
    <p:sldId id="427" r:id="rId7"/>
    <p:sldId id="424" r:id="rId8"/>
    <p:sldId id="425" r:id="rId9"/>
    <p:sldId id="312" r:id="rId10"/>
    <p:sldId id="418" r:id="rId11"/>
    <p:sldId id="421" r:id="rId12"/>
    <p:sldId id="422" r:id="rId13"/>
    <p:sldId id="423" r:id="rId14"/>
    <p:sldId id="384" r:id="rId15"/>
    <p:sldId id="386" r:id="rId16"/>
    <p:sldId id="388" r:id="rId17"/>
    <p:sldId id="390" r:id="rId18"/>
    <p:sldId id="428" r:id="rId19"/>
    <p:sldId id="426" r:id="rId20"/>
    <p:sldId id="385" r:id="rId21"/>
    <p:sldId id="391" r:id="rId22"/>
    <p:sldId id="387" r:id="rId23"/>
    <p:sldId id="315" r:id="rId24"/>
    <p:sldId id="389" r:id="rId25"/>
    <p:sldId id="320" r:id="rId26"/>
    <p:sldId id="280" r:id="rId27"/>
    <p:sldId id="416" r:id="rId28"/>
    <p:sldId id="40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419" r:id="rId51"/>
    <p:sldId id="42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CCEC9-1CCE-495D-AA6D-9C016EEFE0DC}" type="datetimeFigureOut">
              <a:rPr lang="en-AU" smtClean="0"/>
              <a:t>31/07/2023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E5F8B-8799-46AE-9C86-DD31B1EE6F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89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B30113-8752-4CEB-9ED6-87DE3116F54F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8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1B1D-0CCE-4837-985B-5C488D7C565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9FCA6-AD6A-4453-AB1D-97E9AB0887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2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5D369-A8C2-4712-BA4E-3BC83B5878F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B1985-0CBC-4BFB-8C43-2D20BC9A3FB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43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67D27-8330-4ABB-BC19-8B0765E52DE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41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FED05-7DCD-4871-94BD-F21B2B520F3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9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A0405-758D-4EBC-98D1-144B4A0B97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0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312FA-3D87-49EB-805D-24FD78E4487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5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1A67E-0B96-4DCB-9002-E52EB76925A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12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88DAD-BA1A-4CDE-8511-45BD554FDB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0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81CA4-310A-4036-A719-8EE17ACE6E5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4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26E89-B3A6-4BF1-8F65-76310DFE8E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02F49A-72AE-4B94-9646-6E3BD0541F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1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039A4-162C-409E-88D1-3E60EC44F68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8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9C2BC69-906C-44C2-B4EC-3E5B691DE0BE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2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057400"/>
            <a:ext cx="8610600" cy="2133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Review of DC motors and their selection in Mechatronics systems</a:t>
            </a:r>
            <a:br>
              <a:rPr lang="en-US" altLang="en-US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</a:br>
            <a:endParaRPr lang="en-US" altLang="en-US" sz="40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</p:txBody>
      </p:sp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457200" y="381000"/>
            <a:ext cx="205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1"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609600" y="533400"/>
            <a:ext cx="205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1"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4600" y="6245225"/>
            <a:ext cx="3505200" cy="476250"/>
          </a:xfrm>
        </p:spPr>
        <p:txBody>
          <a:bodyPr/>
          <a:lstStyle/>
          <a:p>
            <a:pPr>
              <a:defRPr/>
            </a:pPr>
            <a:r>
              <a:rPr lang="en-US" altLang="en-US" b="1">
                <a:solidFill>
                  <a:srgbClr val="0000FF"/>
                </a:solidFill>
              </a:rPr>
              <a:t>MTRN3026 Mechatronics Systems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5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33400" y="1143000"/>
          <a:ext cx="80010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237200" imgH="2404800" progId="Word.Document.8">
                  <p:embed/>
                </p:oleObj>
              </mc:Choice>
              <mc:Fallback>
                <p:oleObj name="Document" r:id="rId2" imgW="4237200" imgH="2404800" progId="Word.Document.8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43000"/>
                        <a:ext cx="80010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143000" y="228600"/>
            <a:ext cx="6400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Mechanical bearing - Ball bearing</a:t>
            </a:r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85800" y="556260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7030A0"/>
                </a:solidFill>
              </a:rPr>
              <a:t>Wear and tear                                     Lubrication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8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04800" y="1219200"/>
          <a:ext cx="8534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511520" imgH="2967480" progId="Word.Picture.8">
                  <p:embed/>
                </p:oleObj>
              </mc:Choice>
              <mc:Fallback>
                <p:oleObj name="Picture" r:id="rId2" imgW="4511520" imgH="2967480" progId="Word.Picture.8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19200"/>
                        <a:ext cx="8534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381000" y="228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Typical stator winding, commutator and brush of a DC motor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362200" y="838200"/>
          <a:ext cx="3810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971720" imgH="1544400" progId="Word.Document.8">
                  <p:embed/>
                </p:oleObj>
              </mc:Choice>
              <mc:Fallback>
                <p:oleObj name="Document" r:id="rId2" imgW="1971720" imgH="1544400" progId="Word.Document.8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838200"/>
                        <a:ext cx="38100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62000" y="1524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66FF"/>
                </a:solidFill>
              </a:rPr>
              <a:t>Cross-sectional view of motor</a:t>
            </a:r>
            <a:r>
              <a:rPr lang="en-US"/>
              <a:t> </a:t>
            </a:r>
          </a:p>
        </p:txBody>
      </p:sp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685800" y="3886200"/>
          <a:ext cx="2819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483920" imgH="1554120" progId="Word.Document.8">
                  <p:embed/>
                </p:oleObj>
              </mc:Choice>
              <mc:Fallback>
                <p:oleObj name="Document" r:id="rId4" imgW="1483920" imgH="1554120" progId="Word.Document.8">
                  <p:embed/>
                  <p:pic>
                    <p:nvPicPr>
                      <p:cNvPr id="6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86200"/>
                        <a:ext cx="2819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648200" y="4191000"/>
          <a:ext cx="30480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1676880" imgH="1432440" progId="Word.Document.8">
                  <p:embed/>
                </p:oleObj>
              </mc:Choice>
              <mc:Fallback>
                <p:oleObj name="Document" r:id="rId6" imgW="1676880" imgH="1432440" progId="Word.Document.8">
                  <p:embed/>
                  <p:pic>
                    <p:nvPicPr>
                      <p:cNvPr id="61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191000"/>
                        <a:ext cx="30480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75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0" y="1295400"/>
          <a:ext cx="46482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337480" imgH="1777680" progId="Word.Document.8">
                  <p:embed/>
                </p:oleObj>
              </mc:Choice>
              <mc:Fallback>
                <p:oleObj name="Document" r:id="rId2" imgW="2337480" imgH="1777680" progId="Word.Document.8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46482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4648200" y="1371600"/>
          <a:ext cx="44958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408400" imgH="1655640" progId="Word.Document.8">
                  <p:embed/>
                </p:oleObj>
              </mc:Choice>
              <mc:Fallback>
                <p:oleObj name="Document" r:id="rId4" imgW="2408400" imgH="1655640" progId="Word.Document.8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371600"/>
                        <a:ext cx="449580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62000" y="228600"/>
            <a:ext cx="7543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</a:rPr>
              <a:t>Laminations of rotating motor</a:t>
            </a:r>
            <a:endParaRPr lang="en-US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0" y="6019800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(a) Pictorial view of laminations of dc motor       (b) Lamination of induction motor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4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1840" y="6582611"/>
            <a:ext cx="4040088" cy="476250"/>
          </a:xfrm>
        </p:spPr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298-8-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6624736" cy="612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604826" y="980728"/>
            <a:ext cx="25192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Separately excited</a:t>
            </a: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Shunt excited</a:t>
            </a: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pPr marL="457200" indent="-457200">
              <a:buAutoNum type="alphaLcParenBoth"/>
            </a:pPr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(c) Series excited</a:t>
            </a:r>
          </a:p>
          <a:p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(d) Short-shunt </a:t>
            </a: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compound excitation</a:t>
            </a: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</a:t>
            </a:r>
          </a:p>
          <a:p>
            <a:endParaRPr lang="en-US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(e) long-shunt </a:t>
            </a:r>
          </a:p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compound excitation. </a:t>
            </a:r>
            <a:endParaRPr lang="en-AU" sz="1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Different connections of DC motors with field winding</a:t>
            </a:r>
          </a:p>
        </p:txBody>
      </p:sp>
    </p:spTree>
    <p:extLst>
      <p:ext uri="{BB962C8B-B14F-4D97-AF65-F5344CB8AC3E}">
        <p14:creationId xmlns:p14="http://schemas.microsoft.com/office/powerpoint/2010/main" val="379588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298-8-14"/>
          <p:cNvPicPr/>
          <p:nvPr/>
        </p:nvPicPr>
        <p:blipFill>
          <a:blip r:embed="rId2" cstate="print"/>
          <a:srcRect l="3654" r="3654"/>
          <a:stretch>
            <a:fillRect/>
          </a:stretch>
        </p:blipFill>
        <p:spPr bwMode="auto">
          <a:xfrm>
            <a:off x="395536" y="116632"/>
            <a:ext cx="792088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63688" y="2846115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Characteristics of DC shunt motor</a:t>
            </a:r>
          </a:p>
        </p:txBody>
      </p:sp>
      <p:pic>
        <p:nvPicPr>
          <p:cNvPr id="7" name="Picture 6" descr="c298-8-1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411578"/>
            <a:ext cx="532859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03640" y="4293096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2060"/>
                </a:solidFill>
              </a:rPr>
              <a:t>Characteristics of DC series motor</a:t>
            </a:r>
          </a:p>
        </p:txBody>
      </p:sp>
    </p:spTree>
    <p:extLst>
      <p:ext uri="{BB962C8B-B14F-4D97-AF65-F5344CB8AC3E}">
        <p14:creationId xmlns:p14="http://schemas.microsoft.com/office/powerpoint/2010/main" val="324811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298-8-17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7" y="530150"/>
            <a:ext cx="4536504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298-8-17b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102100"/>
            <a:ext cx="46005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55710" y="6848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Speed control of DC motor</a:t>
            </a:r>
          </a:p>
        </p:txBody>
      </p:sp>
      <p:pic>
        <p:nvPicPr>
          <p:cNvPr id="8" name="Picture 7" descr="c298-8-17c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4103" y="2564124"/>
            <a:ext cx="4219897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757" y="627162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Speed control through  terminal voltage</a:t>
            </a:r>
            <a:endParaRPr lang="en-AU" sz="1800" b="1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682" y="32350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Speed control through  Armature resistance</a:t>
            </a:r>
            <a:endParaRPr lang="en-AU" sz="1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6096" y="501204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Speed control through  Field flux</a:t>
            </a:r>
            <a:endParaRPr lang="en-AU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8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298-8-13"/>
          <p:cNvPicPr/>
          <p:nvPr/>
        </p:nvPicPr>
        <p:blipFill>
          <a:blip r:embed="rId2" cstate="print"/>
          <a:srcRect l="2548"/>
          <a:stretch>
            <a:fillRect/>
          </a:stretch>
        </p:blipFill>
        <p:spPr bwMode="auto">
          <a:xfrm>
            <a:off x="395536" y="908720"/>
            <a:ext cx="835292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83768" y="18864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Starting of DC motors</a:t>
            </a:r>
          </a:p>
        </p:txBody>
      </p:sp>
    </p:spTree>
    <p:extLst>
      <p:ext uri="{BB962C8B-B14F-4D97-AF65-F5344CB8AC3E}">
        <p14:creationId xmlns:p14="http://schemas.microsoft.com/office/powerpoint/2010/main" val="159643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38200" y="0"/>
            <a:ext cx="6629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66FF"/>
                </a:solidFill>
                <a:latin typeface="Arial Black" pitchFamily="34" charset="0"/>
              </a:rPr>
              <a:t>Losses in rotating motors</a:t>
            </a:r>
            <a:endParaRPr lang="en-US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04800" y="838200"/>
            <a:ext cx="8839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latin typeface="Arial Black" pitchFamily="34" charset="0"/>
              </a:rPr>
              <a:t>I</a:t>
            </a:r>
            <a:r>
              <a:rPr lang="en-US" b="1" baseline="30000">
                <a:solidFill>
                  <a:srgbClr val="0000FF"/>
                </a:solidFill>
                <a:latin typeface="Arial Black" pitchFamily="34" charset="0"/>
              </a:rPr>
              <a:t>2</a:t>
            </a:r>
            <a:r>
              <a:rPr lang="en-US" b="1">
                <a:solidFill>
                  <a:srgbClr val="0000FF"/>
                </a:solidFill>
                <a:latin typeface="Arial Black" pitchFamily="34" charset="0"/>
              </a:rPr>
              <a:t>R loss</a:t>
            </a:r>
            <a:r>
              <a:rPr lang="en-US"/>
              <a:t> </a:t>
            </a:r>
            <a:r>
              <a:rPr lang="en-US">
                <a:solidFill>
                  <a:srgbClr val="FF66FF"/>
                </a:solidFill>
              </a:rPr>
              <a:t>(Copper loss): </a:t>
            </a:r>
            <a:r>
              <a:rPr lang="en-US">
                <a:solidFill>
                  <a:srgbClr val="0000FF"/>
                </a:solidFill>
              </a:rPr>
              <a:t>Motor winding (both in stator and rotor)</a:t>
            </a:r>
          </a:p>
          <a:p>
            <a:pPr>
              <a:spcBef>
                <a:spcPct val="50000"/>
              </a:spcBef>
            </a:pPr>
            <a:endParaRPr lang="en-US">
              <a:solidFill>
                <a:srgbClr val="0000FF"/>
              </a:solidFill>
            </a:endParaRP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Magnetic loss:</a:t>
            </a:r>
            <a:r>
              <a:rPr lang="en-US"/>
              <a:t>  </a:t>
            </a:r>
            <a:r>
              <a:rPr lang="en-US" sz="2000" b="1">
                <a:solidFill>
                  <a:srgbClr val="FF66FF"/>
                </a:solidFill>
              </a:rPr>
              <a:t>Combination of eddy current and hysteresis loss</a:t>
            </a:r>
          </a:p>
          <a:p>
            <a:pPr>
              <a:spcBef>
                <a:spcPct val="50000"/>
              </a:spcBef>
            </a:pPr>
            <a:endParaRPr lang="en-US" sz="2000" b="1">
              <a:solidFill>
                <a:srgbClr val="FF66FF"/>
              </a:solidFill>
            </a:endParaRP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Friction and windage loss</a:t>
            </a:r>
            <a:r>
              <a:rPr lang="en-US">
                <a:solidFill>
                  <a:srgbClr val="0000FF"/>
                </a:solidFill>
              </a:rPr>
              <a:t>:</a:t>
            </a:r>
            <a:r>
              <a:rPr lang="en-US"/>
              <a:t> </a:t>
            </a:r>
            <a:r>
              <a:rPr lang="en-US" sz="2000">
                <a:solidFill>
                  <a:srgbClr val="FF66FF"/>
                </a:solidFill>
              </a:rPr>
              <a:t>Also known as rotational loss or mechanical loss.</a:t>
            </a: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6400800" y="4343400"/>
          <a:ext cx="216535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164680" imgH="1706760" progId="Word.Document.8">
                  <p:embed/>
                </p:oleObj>
              </mc:Choice>
              <mc:Fallback>
                <p:oleObj name="Document" r:id="rId2" imgW="2164680" imgH="1706760" progId="Word.Document.8">
                  <p:embed/>
                  <p:pic>
                    <p:nvPicPr>
                      <p:cNvPr id="22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343400"/>
                        <a:ext cx="2165350" cy="170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81000" y="4038600"/>
            <a:ext cx="5638800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66FF"/>
                </a:solidFill>
                <a:latin typeface="Arial Black" pitchFamily="34" charset="0"/>
              </a:rPr>
              <a:t>What these losses will do?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Arial Black" pitchFamily="34" charset="0"/>
              </a:rPr>
              <a:t>They manifested themselves in the form of HEAT and increases the temperature of the winding of the motor. Cooling FAN is required to maintain the TEMPERATURE rise.</a:t>
            </a: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4495800" y="1219200"/>
          <a:ext cx="4176713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176360" imgH="2469600" progId="Word.Picture.8">
                  <p:embed/>
                </p:oleObj>
              </mc:Choice>
              <mc:Fallback>
                <p:oleObj name="Picture" r:id="rId2" imgW="4176360" imgH="2469600" progId="Word.Picture.8">
                  <p:embed/>
                  <p:pic>
                    <p:nvPicPr>
                      <p:cNvPr id="194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219200"/>
                        <a:ext cx="4176713" cy="254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533400" y="2362200"/>
          <a:ext cx="281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194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62200"/>
                        <a:ext cx="2819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953000" y="4191000"/>
          <a:ext cx="3465513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465360" imgH="1938600" progId="Word.Document.8">
                  <p:embed/>
                </p:oleObj>
              </mc:Choice>
              <mc:Fallback>
                <p:oleObj name="Document" r:id="rId6" imgW="3465360" imgH="1938600" progId="Word.Document.8">
                  <p:embed/>
                  <p:pic>
                    <p:nvPicPr>
                      <p:cNvPr id="19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191000"/>
                        <a:ext cx="3465513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762000" y="4648200"/>
          <a:ext cx="2438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160" imgH="444240" progId="Equation.DSMT4">
                  <p:embed/>
                </p:oleObj>
              </mc:Choice>
              <mc:Fallback>
                <p:oleObj name="Equation" r:id="rId8" imgW="965160" imgH="444240" progId="Equation.DSMT4">
                  <p:embed/>
                  <p:pic>
                    <p:nvPicPr>
                      <p:cNvPr id="19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648200"/>
                        <a:ext cx="2438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533400" y="228600"/>
            <a:ext cx="8610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66FF"/>
                </a:solidFill>
                <a:latin typeface="Arial Black" pitchFamily="34" charset="0"/>
              </a:rPr>
              <a:t>Magnetic losses in material due to alternating magnetic field</a:t>
            </a:r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838200" y="1447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Hysteresis loss</a:t>
            </a:r>
            <a:endParaRPr lang="en-US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352800" y="259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66FF"/>
                </a:solidFill>
                <a:latin typeface="Arial Black" pitchFamily="34" charset="0"/>
              </a:rPr>
              <a:t>W/m</a:t>
            </a:r>
            <a:r>
              <a:rPr lang="en-US" baseline="30000">
                <a:solidFill>
                  <a:srgbClr val="FF66FF"/>
                </a:solidFill>
                <a:latin typeface="Arial Black" pitchFamily="34" charset="0"/>
              </a:rPr>
              <a:t>3</a:t>
            </a:r>
            <a:endParaRPr lang="en-US">
              <a:latin typeface="Arial Black" pitchFamily="34" charset="0"/>
            </a:endParaRP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09600" y="38862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Eddy current loss</a:t>
            </a:r>
            <a:endParaRPr lang="en-US"/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3505200" y="4953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66FF"/>
                </a:solidFill>
                <a:latin typeface="Arial Black" pitchFamily="34" charset="0"/>
              </a:rPr>
              <a:t>W/m</a:t>
            </a:r>
            <a:r>
              <a:rPr lang="en-US" baseline="30000">
                <a:solidFill>
                  <a:srgbClr val="FF66FF"/>
                </a:solidFill>
                <a:latin typeface="Arial Black" pitchFamily="34" charset="0"/>
              </a:rPr>
              <a:t>3</a:t>
            </a:r>
            <a:endParaRPr lang="en-US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7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MTRN3026 Mechatronics Systems</a:t>
            </a:r>
          </a:p>
        </p:txBody>
      </p:sp>
      <p:sp>
        <p:nvSpPr>
          <p:cNvPr id="68611" name="TextBox 4"/>
          <p:cNvSpPr txBox="1">
            <a:spLocks noChangeArrowheads="1"/>
          </p:cNvSpPr>
          <p:nvPr/>
        </p:nvSpPr>
        <p:spPr bwMode="auto">
          <a:xfrm>
            <a:off x="1219200" y="685800"/>
            <a:ext cx="6324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9600" b="1" i="1">
                <a:solidFill>
                  <a:srgbClr val="7030A0"/>
                </a:solidFill>
                <a:latin typeface="Arial" panose="020B0604020202020204" pitchFamily="34" charset="0"/>
              </a:rPr>
              <a:t>Actuators</a:t>
            </a:r>
          </a:p>
        </p:txBody>
      </p:sp>
      <p:sp>
        <p:nvSpPr>
          <p:cNvPr id="68612" name="Rectangle 1"/>
          <p:cNvSpPr>
            <a:spLocks noChangeArrowheads="1"/>
          </p:cNvSpPr>
          <p:nvPr/>
        </p:nvSpPr>
        <p:spPr bwMode="auto">
          <a:xfrm>
            <a:off x="228600" y="3429000"/>
            <a:ext cx="8915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AU" altLang="en-US" sz="2400" b="1">
                <a:solidFill>
                  <a:srgbClr val="002060"/>
                </a:solidFill>
                <a:latin typeface="Arial" panose="020B0604020202020204" pitchFamily="34" charset="0"/>
              </a:rPr>
              <a:t>An actuator is a component of machines that is responsible for moving or controlling a mechanism or system. An actuator requires a control signal and source of energy. The control signal is relatively low energy and may be electric voltage or current, pneumatic or hydraulic pressure, or even human power.</a:t>
            </a:r>
          </a:p>
        </p:txBody>
      </p:sp>
    </p:spTree>
    <p:extLst>
      <p:ext uri="{BB962C8B-B14F-4D97-AF65-F5344CB8AC3E}">
        <p14:creationId xmlns:p14="http://schemas.microsoft.com/office/powerpoint/2010/main" val="43986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589832"/>
              </p:ext>
            </p:extLst>
          </p:nvPr>
        </p:nvGraphicFramePr>
        <p:xfrm>
          <a:off x="6876256" y="1026357"/>
          <a:ext cx="1413409" cy="85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0113" imgH="393529" progId="Equation.DSMT4">
                  <p:embed/>
                </p:oleObj>
              </mc:Choice>
              <mc:Fallback>
                <p:oleObj r:id="rId2" imgW="660113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026357"/>
                        <a:ext cx="1413409" cy="850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04970"/>
              </p:ext>
            </p:extLst>
          </p:nvPr>
        </p:nvGraphicFramePr>
        <p:xfrm>
          <a:off x="1368479" y="1082175"/>
          <a:ext cx="3920093" cy="50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78000" imgH="228600" progId="Equation.DSMT4">
                  <p:embed/>
                </p:oleObj>
              </mc:Choice>
              <mc:Fallback>
                <p:oleObj r:id="rId4" imgW="1778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79" y="1082175"/>
                        <a:ext cx="3920093" cy="50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52951"/>
              </p:ext>
            </p:extLst>
          </p:nvPr>
        </p:nvGraphicFramePr>
        <p:xfrm>
          <a:off x="4424994" y="1875125"/>
          <a:ext cx="1599673" cy="55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60400" imgH="228600" progId="Equation.DSMT4">
                  <p:embed/>
                </p:oleObj>
              </mc:Choice>
              <mc:Fallback>
                <p:oleObj r:id="rId6" imgW="660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994" y="1875125"/>
                        <a:ext cx="1599673" cy="5591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114051"/>
              </p:ext>
            </p:extLst>
          </p:nvPr>
        </p:nvGraphicFramePr>
        <p:xfrm>
          <a:off x="3347864" y="2827306"/>
          <a:ext cx="2808312" cy="749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87500" imgH="431800" progId="Equation.DSMT4">
                  <p:embed/>
                </p:oleObj>
              </mc:Choice>
              <mc:Fallback>
                <p:oleObj r:id="rId8" imgW="15875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827306"/>
                        <a:ext cx="2808312" cy="7496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580320"/>
              </p:ext>
            </p:extLst>
          </p:nvPr>
        </p:nvGraphicFramePr>
        <p:xfrm>
          <a:off x="2242944" y="3789660"/>
          <a:ext cx="6355451" cy="88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048000" imgH="431800" progId="Equation.DSMT4">
                  <p:embed/>
                </p:oleObj>
              </mc:Choice>
              <mc:Fallback>
                <p:oleObj r:id="rId10" imgW="30480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944" y="3789660"/>
                        <a:ext cx="6355451" cy="887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37248" y="241472"/>
            <a:ext cx="74045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The following equations are used to analyze the operation of DC motor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                    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71600" y="1910800"/>
            <a:ext cx="258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 Torque equation    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83568" y="39865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Also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71600" y="5102225"/>
            <a:ext cx="6768752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The mechanical power output is  P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= 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w</a:t>
            </a:r>
            <a:r>
              <a:rPr kumimoji="0" lang="en-US" altLang="en-US" sz="2000" b="0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ngsana New"/>
              </a:rPr>
              <a:t>m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ngsana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So,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E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I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K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cs typeface="Angsana New"/>
              </a:rPr>
              <a:t>fw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m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I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cs typeface="Angsana New"/>
              </a:rPr>
              <a:t>w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K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cs typeface="Angsana New"/>
              </a:rPr>
              <a:t>f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I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cs typeface="Angsana New"/>
              </a:rPr>
              <a:t>w</a:t>
            </a:r>
            <a:r>
              <a:rPr kumimoji="0" lang="en-US" altLang="en-US" sz="20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ngsana New"/>
              </a:rPr>
              <a:t> 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ngsana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ngsana New"/>
              </a:rPr>
              <a:t>So the power developed = output power.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2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229600" cy="1143000"/>
          </a:xfrm>
        </p:spPr>
        <p:txBody>
          <a:bodyPr/>
          <a:lstStyle/>
          <a:p>
            <a:r>
              <a:rPr lang="en-AU" sz="2800" b="1" dirty="0">
                <a:solidFill>
                  <a:srgbClr val="7030A0"/>
                </a:solidFill>
              </a:rPr>
              <a:t>Mathematical model for starting performance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93852"/>
              </p:ext>
            </p:extLst>
          </p:nvPr>
        </p:nvGraphicFramePr>
        <p:xfrm>
          <a:off x="5292080" y="908237"/>
          <a:ext cx="3047678" cy="91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07532" imgH="393529" progId="Equation.DSMT4">
                  <p:embed/>
                </p:oleObj>
              </mc:Choice>
              <mc:Fallback>
                <p:oleObj r:id="rId2" imgW="1307532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908237"/>
                        <a:ext cx="3047678" cy="917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12967"/>
              </p:ext>
            </p:extLst>
          </p:nvPr>
        </p:nvGraphicFramePr>
        <p:xfrm>
          <a:off x="1979712" y="2485931"/>
          <a:ext cx="1944216" cy="73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65200" imgH="393700" progId="Equation.DSMT4">
                  <p:embed/>
                </p:oleObj>
              </mc:Choice>
              <mc:Fallback>
                <p:oleObj r:id="rId4" imgW="9652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485931"/>
                        <a:ext cx="1944216" cy="734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601600"/>
              </p:ext>
            </p:extLst>
          </p:nvPr>
        </p:nvGraphicFramePr>
        <p:xfrm>
          <a:off x="5672835" y="2502590"/>
          <a:ext cx="894432" cy="69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07780" imgH="393529" progId="Equation.DSMT4">
                  <p:embed/>
                </p:oleObj>
              </mc:Choice>
              <mc:Fallback>
                <p:oleObj r:id="rId6" imgW="50778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835" y="2502590"/>
                        <a:ext cx="894432" cy="693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95536" y="950903"/>
            <a:ext cx="45704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The electric circuit equation is given by</a:t>
            </a:r>
            <a:endParaRPr kumimoji="0" lang="en-AU" altLang="en-US" sz="18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                                          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01575" y="1971963"/>
            <a:ext cx="80586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The dynamic equation of the motor under no-load condition is given by </a:t>
            </a:r>
            <a:endParaRPr kumimoji="0" lang="en-AU" altLang="en-US" sz="18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                              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51520" y="3205998"/>
            <a:ext cx="37497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8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The motor torque, T, is given by</a:t>
            </a:r>
            <a:endParaRPr lang="en-AU" altLang="en-US" sz="1800" b="1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ngsana New"/>
            </a:endParaRPr>
          </a:p>
          <a:p>
            <a:r>
              <a:rPr lang="en-US" altLang="en-US" sz="18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                                                  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3873115"/>
            <a:ext cx="88423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 </a:t>
            </a:r>
            <a:r>
              <a:rPr lang="en-US" altLang="en-US" sz="1600" b="1" dirty="0">
                <a:solidFill>
                  <a:srgbClr val="00206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f</a:t>
            </a:r>
            <a:r>
              <a:rPr lang="en-US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is kept constant for PM DC motor, </a:t>
            </a:r>
            <a:r>
              <a:rPr lang="en-US" alt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altLang="en-US" sz="1600" b="1" baseline="-25000" dirty="0" err="1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t</a:t>
            </a:r>
            <a:r>
              <a:rPr lang="en-US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ngsana New"/>
              </a:rPr>
              <a:t> is a constant and is known as armature constant.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9552" y="4198325"/>
            <a:ext cx="794156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b="1" dirty="0">
                <a:solidFill>
                  <a:srgbClr val="7030A0"/>
                </a:solidFill>
                <a:cs typeface="Angsana New"/>
              </a:rPr>
              <a:t>The back </a:t>
            </a:r>
            <a:r>
              <a:rPr lang="en-US" b="1" dirty="0" err="1">
                <a:solidFill>
                  <a:srgbClr val="7030A0"/>
                </a:solidFill>
                <a:cs typeface="Angsana New"/>
              </a:rPr>
              <a:t>emf</a:t>
            </a:r>
            <a:r>
              <a:rPr lang="en-US" b="1" dirty="0">
                <a:solidFill>
                  <a:srgbClr val="7030A0"/>
                </a:solidFill>
                <a:cs typeface="Angsana New"/>
              </a:rPr>
              <a:t>, </a:t>
            </a:r>
            <a:r>
              <a:rPr lang="en-US" b="1" i="1" dirty="0">
                <a:solidFill>
                  <a:srgbClr val="7030A0"/>
                </a:solidFill>
                <a:cs typeface="Angsana New"/>
              </a:rPr>
              <a:t>e</a:t>
            </a:r>
            <a:r>
              <a:rPr lang="en-US" b="1" dirty="0">
                <a:solidFill>
                  <a:srgbClr val="7030A0"/>
                </a:solidFill>
                <a:cs typeface="Angsana New"/>
              </a:rPr>
              <a:t>, is given by</a:t>
            </a:r>
            <a:endParaRPr lang="en-AU" b="1" dirty="0">
              <a:solidFill>
                <a:srgbClr val="7030A0"/>
              </a:solidFill>
              <a:cs typeface="Angsana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ea typeface="Times New Roman" panose="02020603050405020304" pitchFamily="18" charset="0"/>
                <a:cs typeface="Angsana New"/>
              </a:rPr>
              <a:t>                                       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e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= 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a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i="1" dirty="0"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f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i="1" dirty="0"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w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 = 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e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i="1" dirty="0"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w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;   </a:t>
            </a:r>
            <a:r>
              <a:rPr lang="en-US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 </a:t>
            </a:r>
            <a:r>
              <a:rPr lang="en-US" sz="1800" b="1" i="1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sz="1800" b="1" i="1" baseline="-25000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e</a:t>
            </a:r>
            <a:r>
              <a:rPr lang="en-US" sz="1800" b="1" i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is a constant and is known as motor constant. Usually </a:t>
            </a:r>
            <a:r>
              <a:rPr lang="en-US" sz="1800" b="1" i="1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sz="1800" b="1" i="1" baseline="-25000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e</a:t>
            </a:r>
            <a:r>
              <a:rPr lang="en-US" sz="1800" b="1" dirty="0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 is equal to </a:t>
            </a:r>
            <a:r>
              <a:rPr lang="en-US" sz="1800" b="1" i="1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sz="1800" b="1" i="1" baseline="-25000" dirty="0" err="1">
                <a:solidFill>
                  <a:srgbClr val="002060"/>
                </a:solidFill>
                <a:ea typeface="Times New Roman" panose="02020603050405020304" pitchFamily="18" charset="0"/>
                <a:cs typeface="Angsana New"/>
              </a:rPr>
              <a:t>t</a:t>
            </a:r>
            <a:endParaRPr lang="en-AU" sz="1800" b="1" dirty="0">
              <a:solidFill>
                <a:srgbClr val="002060"/>
              </a:solidFill>
              <a:ea typeface="Times New Roman" panose="02020603050405020304" pitchFamily="18" charset="0"/>
              <a:cs typeface="Angsana New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375175"/>
              </p:ext>
            </p:extLst>
          </p:nvPr>
        </p:nvGraphicFramePr>
        <p:xfrm>
          <a:off x="694517" y="5908198"/>
          <a:ext cx="1986260" cy="71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91726" imgH="393529" progId="Equation.DSMT4">
                  <p:embed/>
                </p:oleObj>
              </mc:Choice>
              <mc:Fallback>
                <p:oleObj r:id="rId8" imgW="1091726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17" y="5908198"/>
                        <a:ext cx="1986260" cy="715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11960" y="58664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At t = 0, both </a:t>
            </a:r>
            <a:r>
              <a:rPr lang="en-US" b="1" i="1" dirty="0" err="1">
                <a:solidFill>
                  <a:srgbClr val="C00000"/>
                </a:solidFill>
                <a:ea typeface="Times New Roman" panose="02020603050405020304" pitchFamily="18" charset="0"/>
                <a:cs typeface="Angsana New"/>
              </a:rPr>
              <a:t>i</a:t>
            </a:r>
            <a:r>
              <a:rPr lang="en-US" b="1" i="1" baseline="-25000" dirty="0" err="1">
                <a:solidFill>
                  <a:srgbClr val="C00000"/>
                </a:solidFill>
                <a:ea typeface="Times New Roman" panose="02020603050405020304" pitchFamily="18" charset="0"/>
                <a:cs typeface="Angsana New"/>
              </a:rPr>
              <a:t>a</a:t>
            </a:r>
            <a:r>
              <a:rPr lang="en-US" b="1" i="1" baseline="-25000" dirty="0">
                <a:solidFill>
                  <a:srgbClr val="C00000"/>
                </a:solidFill>
                <a:ea typeface="Times New Roman" panose="02020603050405020304" pitchFamily="18" charset="0"/>
                <a:cs typeface="Angsana New"/>
              </a:rPr>
              <a:t> </a:t>
            </a:r>
            <a:r>
              <a:rPr lang="en-AU" b="1" dirty="0">
                <a:solidFill>
                  <a:srgbClr val="C00000"/>
                </a:solidFill>
              </a:rPr>
              <a:t>and </a:t>
            </a:r>
            <a:r>
              <a:rPr lang="en-AU" b="1" i="1" dirty="0">
                <a:solidFill>
                  <a:srgbClr val="C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w </a:t>
            </a:r>
            <a:r>
              <a:rPr lang="en-AU" b="1" dirty="0">
                <a:solidFill>
                  <a:srgbClr val="C00000"/>
                </a:solidFill>
              </a:rPr>
              <a:t>are 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10336" y="3216561"/>
            <a:ext cx="2517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ea typeface="Times New Roman" panose="02020603050405020304" pitchFamily="18" charset="0"/>
                <a:cs typeface="Angsana New"/>
              </a:rPr>
              <a:t>T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= 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a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i="1" dirty="0">
                <a:latin typeface="Symbol" panose="05050102010706020507" pitchFamily="18" charset="2"/>
                <a:ea typeface="Times New Roman" panose="02020603050405020304" pitchFamily="18" charset="0"/>
                <a:cs typeface="Angsana New"/>
              </a:rPr>
              <a:t>f</a:t>
            </a:r>
            <a:r>
              <a:rPr lang="en-US" i="1" dirty="0">
                <a:ea typeface="Times New Roman" panose="02020603050405020304" pitchFamily="18" charset="0"/>
                <a:cs typeface="Angsana New"/>
              </a:rPr>
              <a:t> 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i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a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 = 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k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t</a:t>
            </a:r>
            <a:r>
              <a:rPr lang="en-US" i="1" dirty="0" err="1">
                <a:ea typeface="Times New Roman" panose="02020603050405020304" pitchFamily="18" charset="0"/>
                <a:cs typeface="Angsana New"/>
              </a:rPr>
              <a:t>i</a:t>
            </a:r>
            <a:r>
              <a:rPr lang="en-US" i="1" baseline="-25000" dirty="0" err="1">
                <a:ea typeface="Times New Roman" panose="02020603050405020304" pitchFamily="18" charset="0"/>
                <a:cs typeface="Angsana New"/>
              </a:rPr>
              <a:t>a</a:t>
            </a:r>
            <a:r>
              <a:rPr lang="en-US" dirty="0">
                <a:ea typeface="Times New Roman" panose="02020603050405020304" pitchFamily="18" charset="0"/>
                <a:cs typeface="Angsana New"/>
              </a:rPr>
              <a:t> ; 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C6772-7686-425C-98CA-361FB3F0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47447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335-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764704"/>
            <a:ext cx="460851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335-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628800"/>
            <a:ext cx="396044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75656" y="79102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Power electronics based control of DC motor</a:t>
            </a:r>
          </a:p>
        </p:txBody>
      </p:sp>
    </p:spTree>
    <p:extLst>
      <p:ext uri="{BB962C8B-B14F-4D97-AF65-F5344CB8AC3E}">
        <p14:creationId xmlns:p14="http://schemas.microsoft.com/office/powerpoint/2010/main" val="232370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2897" y="307225"/>
            <a:ext cx="6400800" cy="3286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rgbClr val="7030A0"/>
                </a:solidFill>
              </a:rPr>
              <a:t>DC Motor H-Bridge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2584" y="966353"/>
            <a:ext cx="3050462" cy="527887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b="1" dirty="0">
                <a:solidFill>
                  <a:srgbClr val="002060"/>
                </a:solidFill>
              </a:rPr>
              <a:t>The DC motor needs four transistors to operate the DC motor</a:t>
            </a:r>
          </a:p>
          <a:p>
            <a:r>
              <a:rPr lang="en-US" altLang="en-US" sz="1800" b="1" dirty="0">
                <a:solidFill>
                  <a:srgbClr val="002060"/>
                </a:solidFill>
              </a:rPr>
              <a:t>The combination of transistor is called an H-Bridge, due to the obvious shape</a:t>
            </a:r>
          </a:p>
          <a:p>
            <a:r>
              <a:rPr lang="en-US" altLang="en-US" sz="1800" b="1" dirty="0">
                <a:solidFill>
                  <a:srgbClr val="002060"/>
                </a:solidFill>
              </a:rPr>
              <a:t>Transistors are switched diagonally to allow DC current to flow in the motor in either direction</a:t>
            </a:r>
          </a:p>
          <a:p>
            <a:r>
              <a:rPr lang="en-US" altLang="en-US" sz="1800" b="1" dirty="0">
                <a:solidFill>
                  <a:srgbClr val="002060"/>
                </a:solidFill>
              </a:rPr>
              <a:t>The transistors can be Pulse Width Modulated to reduce the average voltage at the motor, useful for controlling current and speed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11259669"/>
              </p:ext>
            </p:extLst>
          </p:nvPr>
        </p:nvGraphicFramePr>
        <p:xfrm>
          <a:off x="3353045" y="2790133"/>
          <a:ext cx="2120503" cy="207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52276" imgH="266273" progId="Visio.Drawing.11">
                  <p:embed/>
                </p:oleObj>
              </mc:Choice>
              <mc:Fallback>
                <p:oleObj name="Visio" r:id="rId2" imgW="952276" imgH="266273" progId="Visio.Drawing.11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045" y="2790133"/>
                        <a:ext cx="2120503" cy="207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10" y="3762376"/>
            <a:ext cx="2628900" cy="166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88" y="1488281"/>
            <a:ext cx="2628900" cy="166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6787474" y="4000500"/>
            <a:ext cx="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 sz="1800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758774" y="4686300"/>
            <a:ext cx="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 sz="1800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844624" y="2400300"/>
            <a:ext cx="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 sz="1800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158824" y="2000250"/>
            <a:ext cx="342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 sz="1800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6158824" y="42862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 sz="1800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473274" y="468630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844374" y="182880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7473274" y="240030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7473274" y="405765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901524" y="245745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7473274" y="177165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4901524" y="4057650"/>
            <a:ext cx="28084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855267" y="4800004"/>
            <a:ext cx="21157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5868144" y="1728832"/>
            <a:ext cx="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56549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2" grpId="1" animBg="1"/>
      <p:bldP spid="22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pic>
        <p:nvPicPr>
          <p:cNvPr id="5" name="Picture 4" descr="C335-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924943"/>
            <a:ext cx="7848872" cy="333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335-extr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2534" y="268888"/>
            <a:ext cx="4714875" cy="251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27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scan0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7" y="332656"/>
            <a:ext cx="8426585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02706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002060"/>
                </a:solidFill>
                <a:latin typeface="Palatino Linotype" panose="02040502050505030304" pitchFamily="18" charset="0"/>
              </a:rPr>
              <a:t>Selection of Motors 		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685800"/>
            <a:ext cx="8915400" cy="617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1. Cost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2. Thermal capacity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3. Efficiency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4. Torque-speed profile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5. Acceleration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6. Power density, volume of the motor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7. Ripple, cogging torque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8. Peak torque capability </a:t>
            </a: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9. Suitability for hazardous environment</a:t>
            </a: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10. Availability of spare parts</a:t>
            </a:r>
          </a:p>
          <a:p>
            <a:pPr eaLnBrk="1" hangingPunct="1">
              <a:buFontTx/>
              <a:buNone/>
            </a:pPr>
            <a:endParaRPr lang="en-US" altLang="en-US" sz="1400" b="1" dirty="0">
              <a:solidFill>
                <a:srgbClr val="7030A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Cog: Mechanical transmission; Gear; Toothed wheel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148" name="AutoShape 6" descr="Image result for C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149" name="AutoShape 8" descr="Image result for Co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172926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8678"/>
              </p:ext>
            </p:extLst>
          </p:nvPr>
        </p:nvGraphicFramePr>
        <p:xfrm>
          <a:off x="4736704" y="1111532"/>
          <a:ext cx="4392488" cy="4424096"/>
        </p:xfrm>
        <a:graphic>
          <a:graphicData uri="http://schemas.openxmlformats.org/drawingml/2006/table">
            <a:tbl>
              <a:tblPr/>
              <a:tblGrid>
                <a:gridCol w="2196244">
                  <a:extLst>
                    <a:ext uri="{9D8B030D-6E8A-4147-A177-3AD203B41FA5}">
                      <a16:colId xmlns:a16="http://schemas.microsoft.com/office/drawing/2014/main" val="825488509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793862056"/>
                    </a:ext>
                  </a:extLst>
                </a:gridCol>
              </a:tblGrid>
              <a:tr h="550888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AU" b="1">
                          <a:solidFill>
                            <a:srgbClr val="002060"/>
                          </a:solidFill>
                          <a:effectLst/>
                        </a:rPr>
                        <a:t>M set</a:t>
                      </a:r>
                    </a:p>
                  </a:txBody>
                  <a:tcPr marR="635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53077"/>
                  </a:ext>
                </a:extLst>
              </a:tr>
              <a:tr h="550888"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2060"/>
                          </a:solidFill>
                          <a:effectLst/>
                        </a:rPr>
                        <a:t>Traction system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002060"/>
                          </a:solidFill>
                          <a:effectLst/>
                        </a:rPr>
                        <a:t>IGBT-VVVF (Alstom ONIX 1500)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60531"/>
                  </a:ext>
                </a:extLst>
              </a:tr>
              <a:tr h="1354888"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2060"/>
                          </a:solidFill>
                          <a:effectLst/>
                        </a:rPr>
                        <a:t>Traction motors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2060"/>
                          </a:solidFill>
                          <a:effectLst/>
                        </a:rPr>
                        <a:t>4 × 226 kW (303 </a:t>
                      </a:r>
                      <a:r>
                        <a:rPr lang="en-AU" b="1" dirty="0" err="1">
                          <a:solidFill>
                            <a:srgbClr val="002060"/>
                          </a:solidFill>
                          <a:effectLst/>
                        </a:rPr>
                        <a:t>hp</a:t>
                      </a:r>
                      <a:r>
                        <a:rPr lang="en-AU" b="1" dirty="0">
                          <a:solidFill>
                            <a:srgbClr val="002060"/>
                          </a:solidFill>
                          <a:effectLst/>
                        </a:rPr>
                        <a:t>) 3-phase AC induction motor (Alstom ONIX 1500)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303310"/>
                  </a:ext>
                </a:extLst>
              </a:tr>
              <a:tr h="927712"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002060"/>
                          </a:solidFill>
                          <a:effectLst/>
                        </a:rPr>
                        <a:t>Power output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>
                          <a:solidFill>
                            <a:srgbClr val="002060"/>
                          </a:solidFill>
                          <a:effectLst/>
                        </a:rPr>
                        <a:t>904 kW (1,212 hp) (4-car) </a:t>
                      </a:r>
                      <a:endParaRPr lang="en-AU" b="1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r>
                        <a:rPr lang="pl-PL" b="1" dirty="0">
                          <a:solidFill>
                            <a:srgbClr val="002060"/>
                          </a:solidFill>
                          <a:effectLst/>
                        </a:rPr>
                        <a:t>1,808 kW (2,425 hp) (8-car)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9677"/>
                  </a:ext>
                </a:extLst>
              </a:tr>
              <a:tr h="550888"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002060"/>
                          </a:solidFill>
                          <a:effectLst/>
                        </a:rPr>
                        <a:t>Electric system(s)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2060"/>
                          </a:solidFill>
                          <a:effectLst/>
                        </a:rPr>
                        <a:t>1,500 V DC catenary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7117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47664" y="44624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66FF"/>
                </a:solidFill>
              </a:rPr>
              <a:t>Actuator system for Sydney Trains and Metro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30453"/>
              </p:ext>
            </p:extLst>
          </p:nvPr>
        </p:nvGraphicFramePr>
        <p:xfrm>
          <a:off x="251520" y="1111532"/>
          <a:ext cx="4431060" cy="4074160"/>
        </p:xfrm>
        <a:graphic>
          <a:graphicData uri="http://schemas.openxmlformats.org/drawingml/2006/table">
            <a:tbl>
              <a:tblPr/>
              <a:tblGrid>
                <a:gridCol w="2215530">
                  <a:extLst>
                    <a:ext uri="{9D8B030D-6E8A-4147-A177-3AD203B41FA5}">
                      <a16:colId xmlns:a16="http://schemas.microsoft.com/office/drawing/2014/main" val="3524786823"/>
                    </a:ext>
                  </a:extLst>
                </a:gridCol>
                <a:gridCol w="2215530">
                  <a:extLst>
                    <a:ext uri="{9D8B030D-6E8A-4147-A177-3AD203B41FA5}">
                      <a16:colId xmlns:a16="http://schemas.microsoft.com/office/drawing/2014/main" val="2602601903"/>
                    </a:ext>
                  </a:extLst>
                </a:gridCol>
              </a:tblGrid>
              <a:tr h="16510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AU" b="1">
                          <a:solidFill>
                            <a:srgbClr val="7030A0"/>
                          </a:solidFill>
                          <a:effectLst/>
                        </a:rPr>
                        <a:t>T set</a:t>
                      </a:r>
                    </a:p>
                  </a:txBody>
                  <a:tcPr marR="635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76494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7030A0"/>
                          </a:solidFill>
                          <a:effectLst/>
                        </a:rPr>
                        <a:t>Traction motors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7030A0"/>
                          </a:solidFill>
                          <a:effectLst/>
                        </a:rPr>
                        <a:t>4 × 170 kW (230 </a:t>
                      </a:r>
                      <a:r>
                        <a:rPr lang="en-AU" b="1" dirty="0" err="1">
                          <a:solidFill>
                            <a:srgbClr val="7030A0"/>
                          </a:solidFill>
                          <a:effectLst/>
                        </a:rPr>
                        <a:t>hp</a:t>
                      </a:r>
                      <a:r>
                        <a:rPr lang="en-AU" b="1" dirty="0">
                          <a:solidFill>
                            <a:srgbClr val="7030A0"/>
                          </a:solidFill>
                          <a:effectLst/>
                        </a:rPr>
                        <a:t>) 2-phase DC shunt-wound motor MB-3303-B (Mitsubishi Electric)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64877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7030A0"/>
                          </a:solidFill>
                          <a:effectLst/>
                        </a:rPr>
                        <a:t>Power output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>
                          <a:solidFill>
                            <a:srgbClr val="7030A0"/>
                          </a:solidFill>
                          <a:effectLst/>
                        </a:rPr>
                        <a:t>680 kW (910 hp) (4-car) </a:t>
                      </a:r>
                      <a:endParaRPr lang="en-AU" b="1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pl-PL" b="1" dirty="0">
                          <a:solidFill>
                            <a:srgbClr val="7030A0"/>
                          </a:solidFill>
                          <a:effectLst/>
                        </a:rPr>
                        <a:t>1,360 kW (1,820 hp) (8-car)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27719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7030A0"/>
                          </a:solidFill>
                          <a:effectLst/>
                        </a:rPr>
                        <a:t>Electric system(s)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7030A0"/>
                          </a:solidFill>
                          <a:effectLst/>
                        </a:rPr>
                        <a:t>1,500 V DC catenary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58546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r>
                        <a:rPr lang="en-AU" b="1">
                          <a:solidFill>
                            <a:srgbClr val="7030A0"/>
                          </a:solidFill>
                          <a:effectLst/>
                        </a:rPr>
                        <a:t>Current collection method</a:t>
                      </a:r>
                    </a:p>
                  </a:txBody>
                  <a:tcPr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7030A0"/>
                          </a:solidFill>
                          <a:effectLst/>
                        </a:rPr>
                        <a:t>Pantograph</a:t>
                      </a:r>
                    </a:p>
                  </a:txBody>
                  <a:tcPr marL="63500" marR="63500" marT="50800" marB="5080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44881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744816" y="5946306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="1" dirty="0">
                <a:latin typeface="Source Serif Pro"/>
              </a:rPr>
              <a:t>Overhead Rigid Conductor Rail System (ORCS)</a:t>
            </a:r>
            <a:endParaRPr lang="en-AU" sz="1800" b="1" dirty="0"/>
          </a:p>
        </p:txBody>
      </p:sp>
    </p:spTree>
    <p:extLst>
      <p:ext uri="{BB962C8B-B14F-4D97-AF65-F5344CB8AC3E}">
        <p14:creationId xmlns:p14="http://schemas.microsoft.com/office/powerpoint/2010/main" val="245137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130175" y="-139700"/>
            <a:ext cx="8913813" cy="892175"/>
          </a:xfrm>
        </p:spPr>
        <p:txBody>
          <a:bodyPr/>
          <a:lstStyle/>
          <a:p>
            <a:r>
              <a:rPr lang="en-AU" altLang="en-US" b="1" dirty="0">
                <a:solidFill>
                  <a:srgbClr val="7030A0"/>
                </a:solidFill>
              </a:rPr>
              <a:t>Coupling of loads with motor:</a:t>
            </a:r>
          </a:p>
        </p:txBody>
      </p:sp>
      <p:pic>
        <p:nvPicPr>
          <p:cNvPr id="84995" name="Picture 2" descr="couplings - drive shaf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90825"/>
            <a:ext cx="1666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 descr="SIMOGEAR Geared Motors | Drive Technology | Glob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25500"/>
            <a:ext cx="21066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The Quick And Dirty Guide To Pump Coupling Typ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803275"/>
            <a:ext cx="2208212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10" descr="https://encrypted-tbn0.gstatic.com/images?q=tbn%3AANd9GcQ8ckkhxdZiu-jMXrGsE7_D9DvuJGKJfTu_qaj7DncERDiJQt3p-ljMRZ8k6RGythHNhP5da4A&amp;usqp=C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4824413"/>
            <a:ext cx="1763713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3"/>
          <p:cNvSpPr txBox="1">
            <a:spLocks noChangeArrowheads="1"/>
          </p:cNvSpPr>
          <p:nvPr/>
        </p:nvSpPr>
        <p:spPr bwMode="auto">
          <a:xfrm>
            <a:off x="2849988" y="4272756"/>
            <a:ext cx="199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AU" altLang="en-US" b="1" dirty="0">
                <a:solidFill>
                  <a:srgbClr val="FF6600"/>
                </a:solidFill>
              </a:rPr>
              <a:t>Jaw coupling</a:t>
            </a:r>
          </a:p>
        </p:txBody>
      </p:sp>
      <p:sp>
        <p:nvSpPr>
          <p:cNvPr id="85000" name="TextBox 9"/>
          <p:cNvSpPr txBox="1">
            <a:spLocks noChangeArrowheads="1"/>
          </p:cNvSpPr>
          <p:nvPr/>
        </p:nvSpPr>
        <p:spPr bwMode="auto">
          <a:xfrm>
            <a:off x="554038" y="2651125"/>
            <a:ext cx="1728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AU" altLang="en-US" b="1">
                <a:solidFill>
                  <a:srgbClr val="FF6600"/>
                </a:solidFill>
              </a:rPr>
              <a:t>Drive shaft</a:t>
            </a:r>
          </a:p>
        </p:txBody>
      </p:sp>
      <p:pic>
        <p:nvPicPr>
          <p:cNvPr id="85001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2644775"/>
            <a:ext cx="2363787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2451100"/>
            <a:ext cx="1690687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3" name="Picture 2" descr="Ask the Alchemist #256 — Chocolate Alchem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2627313"/>
            <a:ext cx="2366963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4" name="Picture 4" descr="Belt Drives - Members gallery - Mechanical Engineer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4310063"/>
            <a:ext cx="2517775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5" name="Picture 6" descr="Belt Conveyor Sizing To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549775"/>
            <a:ext cx="38290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6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844550"/>
            <a:ext cx="2676526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7" name="Picture 10" descr="Three-Phase AC machines - ppt downloa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869950"/>
            <a:ext cx="21812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E2328C-F183-459E-9A3F-A6A518F9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49804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8686800" cy="502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2060"/>
                </a:solidFill>
                <a:latin typeface="Palatino Linotype" panose="02040502050505030304" pitchFamily="18" charset="0"/>
              </a:rPr>
              <a:t>   </a:t>
            </a: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motor drives a load which has a certain characteristics torque-speed requirement. 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In general, </a:t>
            </a:r>
          </a:p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2060"/>
                </a:solidFill>
                <a:latin typeface="Palatino Linotype" panose="02040502050505030304" pitchFamily="18" charset="0"/>
              </a:rPr>
              <a:t>  </a:t>
            </a:r>
          </a:p>
          <a:p>
            <a:pPr eaLnBrk="1" hangingPunct="1">
              <a:buFontTx/>
              <a:buNone/>
            </a:pPr>
            <a:endParaRPr lang="en-US" altLang="en-US" sz="24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sz="24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206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where, k may be an integer or a fraction.</a:t>
            </a:r>
          </a:p>
        </p:txBody>
      </p:sp>
      <p:graphicFrame>
        <p:nvGraphicFramePr>
          <p:cNvPr id="1638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6600" y="2667000"/>
          <a:ext cx="24384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277057" imgH="1228571" progId="Paint.Picture">
                  <p:embed/>
                </p:oleObj>
              </mc:Choice>
              <mc:Fallback>
                <p:oleObj name="Bitmap Image" r:id="rId2" imgW="3277057" imgH="1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67000"/>
                        <a:ext cx="24384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0" y="-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00000"/>
                </a:solidFill>
                <a:latin typeface="Palatino Linotype" panose="02040502050505030304" pitchFamily="18" charset="0"/>
              </a:rPr>
              <a:t> 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18166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Actuator System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8686800" cy="5562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>
                <a:solidFill>
                  <a:srgbClr val="002060"/>
                </a:solidFill>
                <a:latin typeface="Palatino Linotype" panose="02040502050505030304" pitchFamily="18" charset="0"/>
              </a:rPr>
              <a:t>   </a:t>
            </a:r>
            <a:r>
              <a:rPr lang="en-US" alt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An actuator system has four components: </a:t>
            </a: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  1. </a:t>
            </a: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Electric Motor</a:t>
            </a: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  2. Power Converter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      - Rectifiers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      - Choppers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      - Inverters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      - </a:t>
            </a:r>
            <a:r>
              <a:rPr lang="en-US" altLang="en-US" sz="28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Cycloconverters</a:t>
            </a:r>
            <a:endParaRPr lang="en-US" altLang="en-US" sz="28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 3. </a:t>
            </a: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Controllers </a:t>
            </a:r>
            <a:r>
              <a:rPr lang="en-US" altLang="en-US" sz="28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– matching the motor and             	power converter to meet the load  	requirements</a:t>
            </a:r>
          </a:p>
          <a:p>
            <a:pPr eaLnBrk="1" hangingPunct="1"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4. Load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75573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8305800" cy="52578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In a feed drive, 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In fans and pumps, 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motor can be connected to the load through a set of gears</a:t>
            </a: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gears have teeth ratio and can be treated as torque transformers 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17411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29000" y="1676400"/>
          <a:ext cx="236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48426" imgH="1171429" progId="Paint.Picture">
                  <p:embed/>
                </p:oleObj>
              </mc:Choice>
              <mc:Fallback>
                <p:oleObj name="Bitmap Image" r:id="rId2" imgW="3048426" imgH="117142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2362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76600" y="3276600"/>
          <a:ext cx="2819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666667" imgH="1400000" progId="Paint.Picture">
                  <p:embed/>
                </p:oleObj>
              </mc:Choice>
              <mc:Fallback>
                <p:oleObj name="Bitmap Image" r:id="rId4" imgW="3666667" imgH="14000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276600"/>
                        <a:ext cx="2819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17"/>
          <p:cNvSpPr>
            <a:spLocks noChangeArrowheads="1"/>
          </p:cNvSpPr>
          <p:nvPr/>
        </p:nvSpPr>
        <p:spPr bwMode="auto">
          <a:xfrm>
            <a:off x="152400" y="-152400"/>
            <a:ext cx="8382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00000"/>
                </a:solidFill>
                <a:latin typeface="Palatino Linotype" panose="02040502050505030304" pitchFamily="18" charset="0"/>
              </a:rPr>
              <a:t> 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61673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39800"/>
            <a:ext cx="8229600" cy="4754563"/>
          </a:xfrm>
        </p:spPr>
        <p:txBody>
          <a:bodyPr/>
          <a:lstStyle/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gears are used to amplify the torque on load side at lower speed compared to the motor speed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motors are designed to run at high speeds because it has been found that the higher the speed, the lower is the volume and size of the motor</a:t>
            </a: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-381000" y="-508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rgbClr val="C00000"/>
                </a:solidFill>
                <a:latin typeface="Palatino Linotype" panose="02040502050505030304" pitchFamily="18" charset="0"/>
              </a:rPr>
              <a:t> 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57280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4648200" cy="54102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The following laws govern the gear system operation: </a:t>
            </a: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1) The power handled by the gear is the same on both sides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2) Speed on each side is inversely proportional to its tooth number, </a:t>
            </a:r>
          </a:p>
          <a:p>
            <a:pPr eaLnBrk="1" hangingPunct="1">
              <a:buFontTx/>
              <a:buNone/>
            </a:pPr>
            <a:r>
              <a:rPr lang="en-US" altLang="en-US" sz="2000" b="1">
                <a:solidFill>
                  <a:srgbClr val="00206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-228600" y="-76200"/>
            <a:ext cx="937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C00000"/>
                </a:solidFill>
                <a:latin typeface="Palatino Linotype" panose="02040502050505030304" pitchFamily="18" charset="0"/>
              </a:rPr>
              <a:t>  Motor-load connection through a gear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/>
        </p:nvGraphicFramePr>
        <p:xfrm>
          <a:off x="4572000" y="685800"/>
          <a:ext cx="45720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aint.Picture">
                  <p:embed/>
                </p:oleObj>
              </mc:Choice>
              <mc:Fallback>
                <p:oleObj name="Bitmap Image" r:id="rId2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85800"/>
                        <a:ext cx="45720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3"/>
          <p:cNvGraphicFramePr>
            <a:graphicFrameLocks noChangeAspect="1"/>
          </p:cNvGraphicFramePr>
          <p:nvPr/>
        </p:nvGraphicFramePr>
        <p:xfrm>
          <a:off x="4800600" y="3429000"/>
          <a:ext cx="38100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29000"/>
                        <a:ext cx="38100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172200"/>
            <a:ext cx="40386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92518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295400"/>
            <a:ext cx="6553200" cy="1279525"/>
          </a:xfrm>
          <a:noFill/>
        </p:spPr>
      </p:pic>
      <p:graphicFrame>
        <p:nvGraphicFramePr>
          <p:cNvPr id="20483" name="Rectangle 4"/>
          <p:cNvGraphicFramePr>
            <a:graphicFrameLocks noGrp="1"/>
          </p:cNvGraphicFramePr>
          <p:nvPr>
            <p:ph sz="quarter" idx="2"/>
          </p:nvPr>
        </p:nvGraphicFramePr>
        <p:xfrm>
          <a:off x="6667500" y="2692400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692400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8"/>
          <p:cNvSpPr>
            <a:spLocks noChangeArrowheads="1"/>
          </p:cNvSpPr>
          <p:nvPr/>
        </p:nvSpPr>
        <p:spPr bwMode="auto">
          <a:xfrm>
            <a:off x="0" y="-38100"/>
            <a:ext cx="8458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latin typeface="Palatino Linotype" panose="02040502050505030304" pitchFamily="18" charset="0"/>
              </a:rPr>
              <a:t>  Gear connected Load</a:t>
            </a:r>
          </a:p>
        </p:txBody>
      </p:sp>
      <p:sp>
        <p:nvSpPr>
          <p:cNvPr id="20485" name="Rectangle 14"/>
          <p:cNvSpPr>
            <a:spLocks noChangeArrowheads="1"/>
          </p:cNvSpPr>
          <p:nvPr/>
        </p:nvSpPr>
        <p:spPr bwMode="auto">
          <a:xfrm>
            <a:off x="0" y="2819400"/>
            <a:ext cx="90773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 Similar to the case of </a:t>
            </a: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transformer</a:t>
            </a:r>
            <a:r>
              <a:rPr lang="en-US" altLang="en-US" sz="2800" b="1">
                <a:solidFill>
                  <a:srgbClr val="002060"/>
                </a:solidFill>
              </a:rPr>
              <a:t>, the constants of the load as reflected to the motor is:</a:t>
            </a:r>
          </a:p>
        </p:txBody>
      </p:sp>
      <p:graphicFrame>
        <p:nvGraphicFramePr>
          <p:cNvPr id="20486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3400" y="3773488"/>
          <a:ext cx="7924800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73488"/>
                        <a:ext cx="7924800" cy="308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591530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914400"/>
            <a:ext cx="81534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Hence, the resultant mechanical constants are, 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    moment of inertia of motor</a:t>
            </a: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    friction due to motor bearing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21507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14600" y="1447800"/>
          <a:ext cx="40386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aint.Picture">
                  <p:embed/>
                </p:oleObj>
              </mc:Choice>
              <mc:Fallback>
                <p:oleObj name="Bitmap Image" r:id="rId2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447800"/>
                        <a:ext cx="403860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-990600" y="-304800"/>
            <a:ext cx="9829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7030A0"/>
                </a:solidFill>
                <a:latin typeface="Palatino Linotype" panose="02040502050505030304" pitchFamily="18" charset="0"/>
              </a:rPr>
              <a:t>            Motor-load connection through a gear </a:t>
            </a:r>
          </a:p>
        </p:txBody>
      </p:sp>
      <p:pic>
        <p:nvPicPr>
          <p:cNvPr id="21509" name="Picture 1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600" y="4962525"/>
            <a:ext cx="619125" cy="600075"/>
          </a:xfrm>
          <a:noFill/>
        </p:spPr>
      </p:pic>
      <p:pic>
        <p:nvPicPr>
          <p:cNvPr id="2151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5562600"/>
            <a:ext cx="5143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40092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 moment of inertia of gear system and load</a:t>
            </a: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 friction due to gear system and load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torque equation of the motor-load combination is: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</a:endParaRPr>
          </a:p>
        </p:txBody>
      </p:sp>
      <p:pic>
        <p:nvPicPr>
          <p:cNvPr id="22531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676400"/>
            <a:ext cx="523875" cy="457200"/>
          </a:xfrm>
          <a:noFill/>
        </p:spPr>
      </p:pic>
      <p:pic>
        <p:nvPicPr>
          <p:cNvPr id="22532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133600"/>
            <a:ext cx="561975" cy="428625"/>
          </a:xfrm>
          <a:noFill/>
        </p:spPr>
      </p:pic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91000"/>
            <a:ext cx="69627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4" name="Rectangle 2"/>
          <p:cNvSpPr>
            <a:spLocks noChangeArrowheads="1"/>
          </p:cNvSpPr>
          <p:nvPr/>
        </p:nvSpPr>
        <p:spPr bwMode="auto">
          <a:xfrm>
            <a:off x="533400" y="76200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7030A0"/>
                </a:solidFill>
                <a:latin typeface="Palatino Linotype" panose="02040502050505030304" pitchFamily="18" charset="0"/>
              </a:rPr>
              <a:t>Motor-load connection through a gear 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975199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C00000"/>
                </a:solidFill>
                <a:latin typeface="Palatino Linotype" panose="02040502050505030304" pitchFamily="18" charset="0"/>
              </a:rPr>
              <a:t>  Control of Electric Motors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8839200" cy="487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C00000"/>
                </a:solidFill>
                <a:latin typeface="Palatino Linotype" panose="02040502050505030304" pitchFamily="18" charset="0"/>
              </a:rPr>
              <a:t>Servo Controllers: </a:t>
            </a: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offer extremely fast response and precise control of acceleration/ deceleration, speed and torque. Servo Control Systems can accelerate from standstill to 100 RPM in several milliseconds.</a:t>
            </a:r>
          </a:p>
          <a:p>
            <a:pPr eaLnBrk="1" hangingPunct="1"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C00000"/>
                </a:solidFill>
                <a:latin typeface="Palatino Linotype" panose="02040502050505030304" pitchFamily="18" charset="0"/>
              </a:rPr>
              <a:t>Servo Control Systems are designed with three feedback loops: </a:t>
            </a: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Position loop</a:t>
            </a: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Velocity loop</a:t>
            </a: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Current loop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89204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28700"/>
            <a:ext cx="8610600" cy="5676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Elements of Servo Control System are: </a:t>
            </a:r>
          </a:p>
          <a:p>
            <a:pPr eaLnBrk="1" hangingPunct="1">
              <a:buFontTx/>
              <a:buNone/>
            </a:pPr>
            <a:endParaRPr lang="en-US" altLang="en-US" b="1">
              <a:solidFill>
                <a:srgbClr val="C0000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1) Motor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2) Power Converter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3) Load and Transmission Systems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4) Encoder (position transducer)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5) Tachometer (speed transducer)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6) Current and Voltage Sensors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   7) Potentiometers</a:t>
            </a: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-152400" y="-304800"/>
            <a:ext cx="8458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  <a:latin typeface="Palatino Linotype" panose="02040502050505030304" pitchFamily="18" charset="0"/>
              </a:rPr>
              <a:t>          Control of Electric Motors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65814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/>
          <p:cNvSpPr>
            <a:spLocks noChangeArrowheads="1"/>
          </p:cNvSpPr>
          <p:nvPr/>
        </p:nvSpPr>
        <p:spPr bwMode="auto">
          <a:xfrm>
            <a:off x="-152400" y="-228600"/>
            <a:ext cx="8458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00000"/>
                </a:solidFill>
                <a:latin typeface="Palatino Linotype" panose="02040502050505030304" pitchFamily="18" charset="0"/>
              </a:rPr>
              <a:t>          Control of Electric Motor</a:t>
            </a:r>
          </a:p>
        </p:txBody>
      </p:sp>
      <p:graphicFrame>
        <p:nvGraphicFramePr>
          <p:cNvPr id="25603" name="Object 12"/>
          <p:cNvGraphicFramePr>
            <a:graphicFrameLocks noGrp="1" noChangeAspect="1"/>
          </p:cNvGraphicFramePr>
          <p:nvPr>
            <p:ph idx="1"/>
          </p:nvPr>
        </p:nvGraphicFramePr>
        <p:xfrm>
          <a:off x="0" y="1079500"/>
          <a:ext cx="89916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866667" imgH="3847619" progId="Paint.Picture">
                  <p:embed/>
                </p:oleObj>
              </mc:Choice>
              <mc:Fallback>
                <p:oleObj name="Bitmap Image" r:id="rId2" imgW="9866667" imgH="38476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79500"/>
                        <a:ext cx="8991600" cy="455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14584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process of selecting an adjustable AC or DC drive is one where load is primary consideration.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When considering load characteristics, the following should be evaluated: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What type of load is associated with the application ?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What is the size of the load?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-12700" y="-38100"/>
            <a:ext cx="8458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7030A0"/>
                </a:solidFill>
                <a:latin typeface="Palatino Linotype" panose="02040502050505030304" pitchFamily="18" charset="0"/>
              </a:rPr>
              <a:t>          Load Characteristics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10915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C00000"/>
                </a:solidFill>
                <a:latin typeface="Palatino Linotype" panose="02040502050505030304" pitchFamily="18" charset="0"/>
              </a:rPr>
              <a:t>Electric Motors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609600"/>
            <a:ext cx="8763000" cy="59436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en-US" sz="2800" b="1" dirty="0">
                <a:solidFill>
                  <a:srgbClr val="002060"/>
                </a:solidFill>
                <a:latin typeface="Palatino Linotype" pitchFamily="18" charset="0"/>
              </a:rPr>
              <a:t>Electric motors presently used for speed control applications are:</a:t>
            </a:r>
            <a:endParaRPr lang="en-US" altLang="en-US" sz="2800" dirty="0">
              <a:latin typeface="Palatino Linotype" pitchFamily="18" charset="0"/>
            </a:endParaRP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altLang="en-US" sz="2800" b="1" dirty="0">
                <a:solidFill>
                  <a:srgbClr val="C00000"/>
                </a:solidFill>
                <a:latin typeface="Palatino Linotype" pitchFamily="18" charset="0"/>
              </a:rPr>
              <a:t>DC excited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Shunt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Series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Compound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Separately excited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Switched reluctance motors</a:t>
            </a:r>
          </a:p>
          <a:p>
            <a:pPr eaLnBrk="1" hangingPunct="1">
              <a:buFontTx/>
              <a:buNone/>
              <a:defRPr/>
            </a:pPr>
            <a:endParaRPr lang="en-US" altLang="en-US" sz="1100" b="1" dirty="0">
              <a:solidFill>
                <a:srgbClr val="C00000"/>
              </a:solidFill>
              <a:latin typeface="Palatino Linotype" pitchFamily="18" charset="0"/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2800" b="1" dirty="0">
                <a:solidFill>
                  <a:srgbClr val="C00000"/>
                </a:solidFill>
                <a:latin typeface="Palatino Linotype" pitchFamily="18" charset="0"/>
              </a:rPr>
              <a:t>2. AC Excited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Induction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Wound rotor synchronous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Permanent magnet synchronous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altLang="en-US" sz="2400" dirty="0">
                <a:latin typeface="Palatino Linotype" pitchFamily="18" charset="0"/>
              </a:rPr>
              <a:t>    Reluctance motors</a:t>
            </a:r>
          </a:p>
          <a:p>
            <a:pPr marL="609600" indent="-609600" eaLnBrk="1" hangingPunct="1">
              <a:buFont typeface="Wingdings" pitchFamily="2" charset="2"/>
              <a:buChar char="§"/>
              <a:defRPr/>
            </a:pPr>
            <a:endParaRPr lang="en-US" altLang="en-US" sz="2800" dirty="0">
              <a:latin typeface="Palatino Linotype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4222609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Does the load involve heavy inertia ?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What are the motor considerations ?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Over what speed range are heavy loads encountered 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Tx/>
              <a:buNone/>
            </a:pPr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-152400" y="0"/>
            <a:ext cx="8458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latin typeface="Palatino Linotype" panose="02040502050505030304" pitchFamily="18" charset="0"/>
              </a:rPr>
              <a:t>          Load Characteristics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576874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7030A0"/>
                </a:solidFill>
                <a:latin typeface="Palatino Linotype" panose="02040502050505030304" pitchFamily="18" charset="0"/>
              </a:rPr>
              <a:t>Load Types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534400" cy="4602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u="sng">
                <a:solidFill>
                  <a:srgbClr val="C00000"/>
                </a:solidFill>
                <a:latin typeface="Palatino Linotype" panose="02040502050505030304" pitchFamily="18" charset="0"/>
              </a:rPr>
              <a:t>Constant Torque Load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000" b="1" u="sng">
              <a:solidFill>
                <a:srgbClr val="C0000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In this group, the torque demanded by the load is constant throughout the speed range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             </a:t>
            </a:r>
          </a:p>
        </p:txBody>
      </p:sp>
      <p:graphicFrame>
        <p:nvGraphicFramePr>
          <p:cNvPr id="28676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" y="2590800"/>
          <a:ext cx="84582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aint.Picture">
                  <p:embed/>
                </p:oleObj>
              </mc:Choice>
              <mc:Fallback>
                <p:oleObj name="Bitmap Image" r:id="rId2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90800"/>
                        <a:ext cx="84582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Rectangle 2"/>
          <p:cNvSpPr>
            <a:spLocks noChangeArrowheads="1"/>
          </p:cNvSpPr>
          <p:nvPr/>
        </p:nvSpPr>
        <p:spPr bwMode="auto">
          <a:xfrm>
            <a:off x="76200" y="5410200"/>
            <a:ext cx="89154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Loads of this type are essentially friction loads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228600" y="6197600"/>
            <a:ext cx="82296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2060"/>
                </a:solidFill>
                <a:latin typeface="Palatino Linotype" panose="02040502050505030304" pitchFamily="18" charset="0"/>
              </a:rPr>
              <a:t>Examples: Conveyors, Extruders, and Surface Winders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51458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Palatino Linotype" panose="02040502050505030304" pitchFamily="18" charset="0"/>
              </a:rPr>
              <a:t>Load Types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4582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Constant horsepower Load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The horsepower demanded by the load is constant within the speed range. The load requires high torque at low speeds.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Examples: Center-driven winders and Machine tool spindles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</p:txBody>
      </p:sp>
      <p:graphicFrame>
        <p:nvGraphicFramePr>
          <p:cNvPr id="2970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9600" y="3048000"/>
          <a:ext cx="8001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47619" imgH="2866667" progId="Paint.Picture">
                  <p:embed/>
                </p:oleObj>
              </mc:Choice>
              <mc:Fallback>
                <p:oleObj name="Bitmap Image" r:id="rId2" imgW="8647619" imgH="286666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048000"/>
                        <a:ext cx="80010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550368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Load Types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04925"/>
            <a:ext cx="7848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Variable torque load </a:t>
            </a:r>
          </a:p>
          <a:p>
            <a:pPr eaLnBrk="1" hangingPunct="1">
              <a:buFontTx/>
              <a:buNone/>
            </a:pPr>
            <a:endParaRPr lang="en-US" altLang="en-US" sz="2800">
              <a:latin typeface="Palatino Linotype" panose="02040502050505030304" pitchFamily="18" charset="0"/>
            </a:endParaRPr>
          </a:p>
        </p:txBody>
      </p:sp>
      <p:pic>
        <p:nvPicPr>
          <p:cNvPr id="307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8534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4023433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381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524000"/>
            <a:ext cx="8610600" cy="4525963"/>
          </a:xfrm>
        </p:spPr>
        <p:txBody>
          <a:bodyPr/>
          <a:lstStyle/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Constant horsepower, torque varies inversely with speed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Metal cutting tools operating over wide speed range, mixer, extruder and special machines where operation at low speed may be continuous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4219152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874838"/>
            <a:ext cx="8458200" cy="2773362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Constant torque, horsepower varies as the speed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General machinery hoists, conveyors, printing press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136506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74838"/>
            <a:ext cx="8382000" cy="4525962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Horsepower varies as square of the speed, torque varies with speed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Positive displacement pumps, some mixers, some extruders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762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941734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27238"/>
            <a:ext cx="8458200" cy="3687762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Horsepower varies as cube of the speed, torque varies as square of speed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All centrifugal pumps and some fans (Note that fan power may vary as the power of speed)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58909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458200" cy="35052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High inertial loads</a:t>
            </a:r>
          </a:p>
          <a:p>
            <a:pPr eaLnBrk="1" hangingPunct="1"/>
            <a:endParaRPr lang="en-US" altLang="en-US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Are typically associated with machines using flywheel to supply most of the operating energy, punch press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248620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98638"/>
            <a:ext cx="8534400" cy="4525962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Shock loads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Applications: Drives of crushers, separators, grinders, conveyors, and vehicular systems</a:t>
            </a:r>
          </a:p>
          <a:p>
            <a:pPr eaLnBrk="1" hangingPunct="1"/>
            <a:endParaRPr lang="en-US" altLang="en-US" sz="2800" b="1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b="1">
                <a:solidFill>
                  <a:srgbClr val="002060"/>
                </a:solidFill>
                <a:latin typeface="Palatino Linotype" panose="02040502050505030304" pitchFamily="18" charset="0"/>
              </a:rPr>
              <a:t>Power converters and motors can be damaged if they are not protected from the overload conditions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C00000"/>
                </a:solidFill>
                <a:latin typeface="Palatino Linotype" panose="02040502050505030304" pitchFamily="18" charset="0"/>
              </a:rPr>
              <a:t>   Power and torque characteristics of Load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26416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609600" y="0"/>
            <a:ext cx="7848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  <a:latin typeface="Arial Black" pitchFamily="34" charset="0"/>
              </a:rPr>
              <a:t>Fundamental of rotating machines</a:t>
            </a:r>
            <a:endParaRPr lang="en-US">
              <a:solidFill>
                <a:schemeClr val="accent2"/>
              </a:solidFill>
              <a:latin typeface="Arial Black" pitchFamily="34" charset="0"/>
            </a:endParaRP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0" y="6096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C00000"/>
                </a:solidFill>
              </a:rPr>
              <a:t>Energy converter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914400" y="2438400"/>
            <a:ext cx="518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Overview of motor construction</a:t>
            </a:r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838200" y="3124200"/>
          <a:ext cx="73914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902040" imgH="3058920" progId="Word.Picture.8">
                  <p:embed/>
                </p:oleObj>
              </mc:Choice>
              <mc:Fallback>
                <p:oleObj name="Picture" r:id="rId2" imgW="3902040" imgH="3058920" progId="Word.Picture.8">
                  <p:embed/>
                  <p:pic>
                    <p:nvPicPr>
                      <p:cNvPr id="20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73914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724400" y="685800"/>
            <a:ext cx="2286000" cy="1600200"/>
          </a:xfrm>
          <a:prstGeom prst="rect">
            <a:avLst/>
          </a:prstGeom>
          <a:noFill/>
          <a:ln w="57150">
            <a:solidFill>
              <a:srgbClr val="FF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NZ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3505200" y="1524000"/>
            <a:ext cx="1219200" cy="0"/>
          </a:xfrm>
          <a:prstGeom prst="line">
            <a:avLst/>
          </a:prstGeom>
          <a:noFill/>
          <a:ln w="7620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NZ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7010400" y="1524000"/>
            <a:ext cx="838200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NZ"/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5105400" y="1066800"/>
            <a:ext cx="2362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Rotating machine</a:t>
            </a:r>
            <a:endParaRPr lang="en-US"/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1371600" y="12192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Input power</a:t>
            </a:r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7848600" y="914400"/>
            <a:ext cx="1524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Output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power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1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0" y="1676400"/>
          <a:ext cx="4343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99840" imgH="2203560" progId="Word.Document.8">
                  <p:embed/>
                </p:oleObj>
              </mc:Choice>
              <mc:Fallback>
                <p:oleObj name="Document" r:id="rId2" imgW="2499840" imgH="2203560" progId="Word.Document.8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76400"/>
                        <a:ext cx="4343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62000" y="381000"/>
            <a:ext cx="716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Stator and Rotor</a:t>
            </a:r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572000" y="1676400"/>
          <a:ext cx="45720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662560" imgH="2286000" progId="Word.Document.8">
                  <p:embed/>
                </p:oleObj>
              </mc:Choice>
              <mc:Fallback>
                <p:oleObj name="Document" r:id="rId4" imgW="2662560" imgH="2286000" progId="Word.Document.8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76400"/>
                        <a:ext cx="45720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62000" y="54864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7030A0"/>
                </a:solidFill>
              </a:rPr>
              <a:t>Typical stator construction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24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1905000"/>
          <a:ext cx="4191000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501440" imgH="3191040" progId="Word.Picture.8">
                  <p:embed/>
                </p:oleObj>
              </mc:Choice>
              <mc:Fallback>
                <p:oleObj name="Picture" r:id="rId2" imgW="4501440" imgH="3191040" progId="Word.Picture.8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05000"/>
                        <a:ext cx="4191000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4419600" y="1905000"/>
          <a:ext cx="4495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631960" imgH="2368440" progId="Word.Document.8">
                  <p:embed/>
                </p:oleObj>
              </mc:Choice>
              <mc:Fallback>
                <p:oleObj name="Document" r:id="rId4" imgW="2631960" imgH="2368440" progId="Word.Document.8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905000"/>
                        <a:ext cx="4495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47800" y="457200"/>
            <a:ext cx="693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Typical rotor construction</a:t>
            </a:r>
            <a:endParaRPr lang="en-US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438400" y="5486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66FF"/>
                </a:solidFill>
              </a:rPr>
              <a:t>Induction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4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219200" y="0"/>
            <a:ext cx="6248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66FF"/>
                </a:solidFill>
                <a:latin typeface="Arial Black" pitchFamily="34" charset="0"/>
              </a:rPr>
              <a:t>Power flow in rotating motors</a:t>
            </a:r>
            <a:endParaRPr lang="en-US" b="1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505200" y="533400"/>
            <a:ext cx="2286000" cy="16002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2286000" y="1371600"/>
            <a:ext cx="1219200" cy="0"/>
          </a:xfrm>
          <a:prstGeom prst="line">
            <a:avLst/>
          </a:prstGeom>
          <a:noFill/>
          <a:ln w="7620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NZ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5791200" y="1371600"/>
            <a:ext cx="838200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NZ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3886200" y="914400"/>
            <a:ext cx="2362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Rotating motor</a:t>
            </a:r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0" y="762000"/>
            <a:ext cx="2286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Power Input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      P</a:t>
            </a:r>
            <a:r>
              <a:rPr lang="en-US" baseline="-25000">
                <a:solidFill>
                  <a:srgbClr val="0000FF"/>
                </a:solidFill>
                <a:latin typeface="Arial Black" pitchFamily="34" charset="0"/>
              </a:rPr>
              <a:t>in</a:t>
            </a:r>
            <a:endParaRPr lang="en-US">
              <a:solidFill>
                <a:srgbClr val="0000FF"/>
              </a:solidFill>
              <a:latin typeface="Arial Black" pitchFamily="34" charset="0"/>
            </a:endParaRP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629400" y="762000"/>
            <a:ext cx="25146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Power Output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         P</a:t>
            </a:r>
            <a:r>
              <a:rPr lang="en-US" baseline="-25000">
                <a:solidFill>
                  <a:srgbClr val="0000FF"/>
                </a:solidFill>
                <a:latin typeface="Arial Black" pitchFamily="34" charset="0"/>
              </a:rPr>
              <a:t>out</a:t>
            </a:r>
            <a:endParaRPr lang="en-US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" y="2362200"/>
            <a:ext cx="754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00FF"/>
                </a:solidFill>
                <a:latin typeface="Arial Black" pitchFamily="34" charset="0"/>
              </a:rPr>
              <a:t>Power output = Power input - Losses</a:t>
            </a:r>
            <a:endParaRPr 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33400" y="2895600"/>
            <a:ext cx="82296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66FF"/>
                </a:solidFill>
                <a:latin typeface="Arial Black" pitchFamily="34" charset="0"/>
              </a:rPr>
              <a:t>Power input,</a:t>
            </a:r>
            <a:r>
              <a:rPr lang="en-US"/>
              <a:t>    </a:t>
            </a:r>
            <a:r>
              <a:rPr lang="en-US" b="1" i="1">
                <a:solidFill>
                  <a:srgbClr val="0000FF"/>
                </a:solidFill>
              </a:rPr>
              <a:t>P</a:t>
            </a:r>
            <a:r>
              <a:rPr lang="en-US" b="1" i="1" baseline="-25000">
                <a:solidFill>
                  <a:srgbClr val="0000FF"/>
                </a:solidFill>
              </a:rPr>
              <a:t>in</a:t>
            </a:r>
            <a:r>
              <a:rPr lang="en-US" b="1">
                <a:solidFill>
                  <a:srgbClr val="0000FF"/>
                </a:solidFill>
              </a:rPr>
              <a:t> = </a:t>
            </a:r>
            <a:r>
              <a:rPr lang="en-US" b="1" i="1">
                <a:solidFill>
                  <a:srgbClr val="0000FF"/>
                </a:solidFill>
              </a:rPr>
              <a:t>V</a:t>
            </a:r>
            <a:r>
              <a:rPr lang="en-US" b="1" i="1" baseline="-25000">
                <a:solidFill>
                  <a:srgbClr val="0000FF"/>
                </a:solidFill>
              </a:rPr>
              <a:t>in</a:t>
            </a:r>
            <a:r>
              <a:rPr lang="en-US" b="1" i="1">
                <a:solidFill>
                  <a:srgbClr val="0000FF"/>
                </a:solidFill>
              </a:rPr>
              <a:t> I</a:t>
            </a:r>
            <a:r>
              <a:rPr lang="en-US" b="1" i="1" baseline="-25000">
                <a:solidFill>
                  <a:srgbClr val="0000FF"/>
                </a:solidFill>
              </a:rPr>
              <a:t>in</a:t>
            </a:r>
            <a:r>
              <a:rPr lang="en-US" i="1" baseline="-25000"/>
              <a:t>          </a:t>
            </a:r>
            <a:r>
              <a:rPr lang="en-US" sz="2000">
                <a:solidFill>
                  <a:srgbClr val="FF66FF"/>
                </a:solidFill>
                <a:latin typeface="Arial Black" pitchFamily="34" charset="0"/>
              </a:rPr>
              <a:t>for a  DC motor</a:t>
            </a:r>
            <a:endParaRPr lang="en-US" sz="2000" i="1">
              <a:latin typeface="Arial Black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/>
              <a:t>                                    </a:t>
            </a:r>
            <a:r>
              <a:rPr lang="en-US" b="1" i="1">
                <a:solidFill>
                  <a:srgbClr val="0000FF"/>
                </a:solidFill>
              </a:rPr>
              <a:t>= V</a:t>
            </a:r>
            <a:r>
              <a:rPr lang="en-US" b="1" i="1" baseline="-25000">
                <a:solidFill>
                  <a:srgbClr val="0000FF"/>
                </a:solidFill>
              </a:rPr>
              <a:t>in</a:t>
            </a:r>
            <a:r>
              <a:rPr lang="en-US" b="1" i="1">
                <a:solidFill>
                  <a:srgbClr val="0000FF"/>
                </a:solidFill>
              </a:rPr>
              <a:t> I</a:t>
            </a:r>
            <a:r>
              <a:rPr lang="en-US" b="1" i="1" baseline="-25000">
                <a:solidFill>
                  <a:srgbClr val="0000FF"/>
                </a:solidFill>
              </a:rPr>
              <a:t>in</a:t>
            </a:r>
            <a:r>
              <a:rPr lang="en-US" b="1">
                <a:solidFill>
                  <a:srgbClr val="0000FF"/>
                </a:solidFill>
              </a:rPr>
              <a:t> cos</a:t>
            </a:r>
            <a:r>
              <a:rPr lang="en-US" b="1">
                <a:solidFill>
                  <a:srgbClr val="0000FF"/>
                </a:solidFill>
                <a:latin typeface="Symbol" pitchFamily="18" charset="2"/>
              </a:rPr>
              <a:t>f</a:t>
            </a:r>
            <a:r>
              <a:rPr lang="en-US">
                <a:latin typeface="Symbol" pitchFamily="18" charset="2"/>
              </a:rPr>
              <a:t>   </a:t>
            </a:r>
            <a:r>
              <a:rPr lang="en-US" sz="2000">
                <a:solidFill>
                  <a:srgbClr val="FF66FF"/>
                </a:solidFill>
                <a:latin typeface="Arial Black" pitchFamily="34" charset="0"/>
              </a:rPr>
              <a:t>for a single phase motor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FF66FF"/>
                </a:solidFill>
                <a:latin typeface="Arial Black" pitchFamily="34" charset="0"/>
              </a:rPr>
              <a:t>                                 =                       for a 3-phase motor</a:t>
            </a:r>
          </a:p>
          <a:p>
            <a:pPr>
              <a:spcBef>
                <a:spcPct val="50000"/>
              </a:spcBef>
            </a:pPr>
            <a:endParaRPr lang="en-US" sz="2000">
              <a:solidFill>
                <a:srgbClr val="FF66FF"/>
              </a:solidFill>
              <a:latin typeface="Arial Black" pitchFamily="34" charset="0"/>
            </a:endParaRPr>
          </a:p>
        </p:txBody>
      </p:sp>
      <p:graphicFrame>
        <p:nvGraphicFramePr>
          <p:cNvPr id="21517" name="Object 13"/>
          <p:cNvGraphicFramePr>
            <a:graphicFrameLocks noChangeAspect="1"/>
          </p:cNvGraphicFramePr>
          <p:nvPr/>
        </p:nvGraphicFramePr>
        <p:xfrm>
          <a:off x="3657600" y="3962400"/>
          <a:ext cx="16129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444240" progId="Equation.DSMT4">
                  <p:embed/>
                </p:oleObj>
              </mc:Choice>
              <mc:Fallback>
                <p:oleObj name="Equation" r:id="rId2" imgW="1612800" imgH="444240" progId="Equation.DSMT4">
                  <p:embed/>
                  <p:pic>
                    <p:nvPicPr>
                      <p:cNvPr id="215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962400"/>
                        <a:ext cx="1612900" cy="4429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304800" y="4419600"/>
            <a:ext cx="861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66FF"/>
                </a:solidFill>
                <a:latin typeface="Arial Black" pitchFamily="34" charset="0"/>
              </a:rPr>
              <a:t>Note</a:t>
            </a:r>
            <a:r>
              <a:rPr lang="en-US" i="1">
                <a:latin typeface="Symbol" pitchFamily="18" charset="2"/>
              </a:rPr>
              <a:t>: </a:t>
            </a:r>
            <a:r>
              <a:rPr lang="en-US" i="1">
                <a:solidFill>
                  <a:srgbClr val="0000FF"/>
                </a:solidFill>
                <a:latin typeface="Symbol" pitchFamily="18" charset="2"/>
              </a:rPr>
              <a:t>f</a:t>
            </a:r>
            <a:r>
              <a:rPr lang="en-US">
                <a:solidFill>
                  <a:srgbClr val="0000FF"/>
                </a:solidFill>
              </a:rPr>
              <a:t> is the phase angle between phase voltage and phase current</a:t>
            </a:r>
            <a:endParaRPr lang="en-US"/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228600" y="5181600"/>
            <a:ext cx="2590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Power output,</a:t>
            </a:r>
            <a:r>
              <a:rPr lang="en-US"/>
              <a:t>   </a:t>
            </a:r>
          </a:p>
          <a:p>
            <a:pPr algn="just"/>
            <a:endParaRPr lang="en-US"/>
          </a:p>
        </p:txBody>
      </p:sp>
      <p:graphicFrame>
        <p:nvGraphicFramePr>
          <p:cNvPr id="21521" name="Object 17"/>
          <p:cNvGraphicFramePr>
            <a:graphicFrameLocks noChangeAspect="1"/>
          </p:cNvGraphicFramePr>
          <p:nvPr/>
        </p:nvGraphicFramePr>
        <p:xfrm>
          <a:off x="2971800" y="5105400"/>
          <a:ext cx="27051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05040" imgH="723600" progId="Equation.DSMT4">
                  <p:embed/>
                </p:oleObj>
              </mc:Choice>
              <mc:Fallback>
                <p:oleObj name="Equation" r:id="rId4" imgW="2705040" imgH="723600" progId="Equation.DSMT4">
                  <p:embed/>
                  <p:pic>
                    <p:nvPicPr>
                      <p:cNvPr id="2152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05400"/>
                        <a:ext cx="2705100" cy="7223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58674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Arial Black" pitchFamily="34" charset="0"/>
              </a:rPr>
              <a:t>; N is in RPM</a:t>
            </a:r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2727325" y="62134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21524" name="Object 20"/>
          <p:cNvGraphicFramePr>
            <a:graphicFrameLocks noChangeAspect="1"/>
          </p:cNvGraphicFramePr>
          <p:nvPr/>
        </p:nvGraphicFramePr>
        <p:xfrm>
          <a:off x="2971800" y="5943600"/>
          <a:ext cx="1828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2400" imgH="406080" progId="Equation.DSMT4">
                  <p:embed/>
                </p:oleObj>
              </mc:Choice>
              <mc:Fallback>
                <p:oleObj name="Equation" r:id="rId6" imgW="482400" imgH="406080" progId="Equation.DSMT4">
                  <p:embed/>
                  <p:pic>
                    <p:nvPicPr>
                      <p:cNvPr id="2152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943600"/>
                        <a:ext cx="1828800" cy="914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457200" y="61722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66FF"/>
                </a:solidFill>
                <a:latin typeface="Arial Black" pitchFamily="34" charset="0"/>
              </a:rPr>
              <a:t>Efficiency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914400" y="304800"/>
            <a:ext cx="739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rgbClr val="FF66FF"/>
                </a:solidFill>
              </a:rPr>
              <a:t>Operating principle of rotating motors</a:t>
            </a:r>
            <a:endParaRPr lang="en-US"/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4800600" y="1143000"/>
          <a:ext cx="36576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357640" imgH="1869840" progId="Word.Document.8">
                  <p:embed/>
                </p:oleObj>
              </mc:Choice>
              <mc:Fallback>
                <p:oleObj name="Document" r:id="rId2" imgW="2357640" imgH="1869840" progId="Word.Document.8">
                  <p:embed/>
                  <p:pic>
                    <p:nvPicPr>
                      <p:cNvPr id="9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143000"/>
                        <a:ext cx="36576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457200" y="1219200"/>
          <a:ext cx="4038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774160" imgH="1920240" progId="Word.Document.8">
                  <p:embed/>
                </p:oleObj>
              </mc:Choice>
              <mc:Fallback>
                <p:oleObj name="Document" r:id="rId4" imgW="2774160" imgH="1920240" progId="Word.Document.8">
                  <p:embed/>
                  <p:pic>
                    <p:nvPicPr>
                      <p:cNvPr id="92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19200"/>
                        <a:ext cx="4038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5105400" y="4267200"/>
          <a:ext cx="32766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2510280" imgH="1779120" progId="Word.Document.8">
                  <p:embed/>
                </p:oleObj>
              </mc:Choice>
              <mc:Fallback>
                <p:oleObj name="Document" r:id="rId6" imgW="2510280" imgH="1779120" progId="Word.Document.8">
                  <p:embed/>
                  <p:pic>
                    <p:nvPicPr>
                      <p:cNvPr id="92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267200"/>
                        <a:ext cx="32766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28600" y="464820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66FF"/>
                </a:solidFill>
                <a:latin typeface="Arial Black" pitchFamily="34" charset="0"/>
              </a:rPr>
              <a:t>Fleming’s Left Hand Rule</a:t>
            </a:r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762000" y="5257800"/>
            <a:ext cx="3505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  <a:latin typeface="Arial Black" pitchFamily="34" charset="0"/>
              </a:rPr>
              <a:t>F = i </a:t>
            </a:r>
            <a:r>
              <a:rPr lang="en-US" sz="2800" b="1">
                <a:solidFill>
                  <a:srgbClr val="0000FF"/>
                </a:solidFill>
                <a:latin typeface="Arial Black" pitchFamily="34" charset="0"/>
              </a:rPr>
              <a:t>L</a:t>
            </a:r>
            <a:r>
              <a:rPr lang="en-US" sz="2800">
                <a:solidFill>
                  <a:srgbClr val="0000FF"/>
                </a:solidFill>
                <a:latin typeface="Arial Black" pitchFamily="34" charset="0"/>
              </a:rPr>
              <a:t> X </a:t>
            </a:r>
            <a:r>
              <a:rPr lang="en-US" sz="2800" b="1">
                <a:solidFill>
                  <a:srgbClr val="0000FF"/>
                </a:solidFill>
                <a:latin typeface="Arial Black" pitchFamily="34" charset="0"/>
              </a:rPr>
              <a:t>B</a:t>
            </a:r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7391400" y="45720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66FF"/>
                </a:solidFill>
                <a:latin typeface="Arial Black" pitchFamily="34" charset="0"/>
              </a:rPr>
              <a:t>B</a:t>
            </a:r>
            <a:endParaRPr lang="en-US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304800" y="6019800"/>
            <a:ext cx="510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b="1">
                <a:solidFill>
                  <a:srgbClr val="FF66FF"/>
                </a:solidFill>
                <a:latin typeface="Arial Black" pitchFamily="34" charset="0"/>
              </a:rPr>
              <a:t>F = BiL ;  </a:t>
            </a:r>
            <a:r>
              <a:rPr lang="en-US" b="1">
                <a:solidFill>
                  <a:srgbClr val="0000FF"/>
                </a:solidFill>
                <a:latin typeface="Arial Black" pitchFamily="34" charset="0"/>
              </a:rPr>
              <a:t>F is perpendicular to both B and I (L)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1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990600" y="0"/>
            <a:ext cx="7010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66FF"/>
                </a:solidFill>
                <a:latin typeface="Arial Black" pitchFamily="34" charset="0"/>
              </a:rPr>
              <a:t>Force on a charge</a:t>
            </a:r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57200" y="762000"/>
            <a:ext cx="7467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7030A0"/>
                </a:solidFill>
                <a:latin typeface="Arial Black" pitchFamily="34" charset="0"/>
              </a:rPr>
              <a:t>Stationary charge in an electric field: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600200" y="1676400"/>
            <a:ext cx="2438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66FF"/>
                </a:solidFill>
                <a:latin typeface="Arial Black" pitchFamily="34" charset="0"/>
              </a:rPr>
              <a:t>F = Q E</a:t>
            </a:r>
            <a:endParaRPr 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343400" y="1524000"/>
            <a:ext cx="426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Arial Black" pitchFamily="34" charset="0"/>
              </a:rPr>
              <a:t>F - Force on charge Q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Arial Black" pitchFamily="34" charset="0"/>
              </a:rPr>
              <a:t>E - electric field intensity</a:t>
            </a:r>
            <a:endParaRPr lang="en-US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81000" y="2514600"/>
            <a:ext cx="8305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7030A0"/>
                </a:solidFill>
                <a:latin typeface="Arial Black" pitchFamily="34" charset="0"/>
              </a:rPr>
              <a:t>Charge in motion or the moving charge in a magnetic field :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2590800" y="3581400"/>
            <a:ext cx="251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66FF"/>
                </a:solidFill>
                <a:latin typeface="Arial Black" pitchFamily="34" charset="0"/>
              </a:rPr>
              <a:t>F = Q v X B</a:t>
            </a:r>
            <a:endParaRPr lang="en-US"/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853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7030A0"/>
                </a:solidFill>
                <a:latin typeface="Arial Black" pitchFamily="34" charset="0"/>
              </a:rPr>
              <a:t>Combination of electric and magnetic field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2133600" y="5181600"/>
            <a:ext cx="381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66FF"/>
                </a:solidFill>
                <a:latin typeface="Arial Black" pitchFamily="34" charset="0"/>
              </a:rPr>
              <a:t>F = Q(E + v X B)</a:t>
            </a:r>
            <a:endParaRPr lang="en-US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1905000" y="58674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7030A0"/>
                </a:solidFill>
                <a:latin typeface="Arial Black" pitchFamily="34" charset="0"/>
              </a:rPr>
              <a:t>is known as Lorentz force equation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2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:Electric motor cycl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382" y="1853119"/>
            <a:ext cx="3287342" cy="319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1016578" y="71012"/>
            <a:ext cx="7110844" cy="1015412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 dirty="0">
                <a:solidFill>
                  <a:srgbClr val="7030A0"/>
                </a:solidFill>
              </a:rPr>
              <a:t>Brushed DC Motors Review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67544" y="1340767"/>
            <a:ext cx="5077839" cy="4904457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500" b="1" dirty="0">
                <a:solidFill>
                  <a:srgbClr val="002060"/>
                </a:solidFill>
              </a:rPr>
              <a:t>A winding assembly (armature) within a stationary magnetic field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Brushes and Commutators switch current to different windings in correct relation to the outer permanent magnet field.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Pros: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Electronic control is simple, no need to commutate in controller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Requires only four power transistors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Cons: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A sensor is required for speed control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The brushes and commutator create sparks and wear out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Sparks limit peak power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Heat in armature is difficult to remove</a:t>
            </a:r>
          </a:p>
          <a:p>
            <a:r>
              <a:rPr lang="en-US" altLang="en-US" sz="1500" b="1" dirty="0">
                <a:solidFill>
                  <a:srgbClr val="002060"/>
                </a:solidFill>
              </a:rPr>
              <a:t>Low power density</a:t>
            </a:r>
          </a:p>
          <a:p>
            <a:endParaRPr lang="en-US" altLang="en-US" sz="1500" b="1" dirty="0">
              <a:solidFill>
                <a:srgbClr val="00206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MTRN3026 Mechatronics Systems</a:t>
            </a:r>
          </a:p>
        </p:txBody>
      </p:sp>
    </p:spTree>
    <p:extLst>
      <p:ext uri="{BB962C8B-B14F-4D97-AF65-F5344CB8AC3E}">
        <p14:creationId xmlns:p14="http://schemas.microsoft.com/office/powerpoint/2010/main" val="36764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2708</TotalTime>
  <Words>1953</Words>
  <Application>Microsoft Office PowerPoint</Application>
  <PresentationFormat>On-screen Show (4:3)</PresentationFormat>
  <Paragraphs>370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Arial Black</vt:lpstr>
      <vt:lpstr>Calibri</vt:lpstr>
      <vt:lpstr>Palatino Linotype</vt:lpstr>
      <vt:lpstr>Source Serif Pro</vt:lpstr>
      <vt:lpstr>Symbol</vt:lpstr>
      <vt:lpstr>Times New Roman</vt:lpstr>
      <vt:lpstr>Wingdings</vt:lpstr>
      <vt:lpstr>Default Design</vt:lpstr>
      <vt:lpstr>Picture</vt:lpstr>
      <vt:lpstr>Equation</vt:lpstr>
      <vt:lpstr>Document</vt:lpstr>
      <vt:lpstr>Equation.DSMT4</vt:lpstr>
      <vt:lpstr>Visio</vt:lpstr>
      <vt:lpstr>Bitmap Image</vt:lpstr>
      <vt:lpstr>Review of DC motors and their selection in Mechatronics systems </vt:lpstr>
      <vt:lpstr>PowerPoint Presentation</vt:lpstr>
      <vt:lpstr>Actuator System</vt:lpstr>
      <vt:lpstr>Electric Motors</vt:lpstr>
      <vt:lpstr>PowerPoint Presentation</vt:lpstr>
      <vt:lpstr>PowerPoint Presentation</vt:lpstr>
      <vt:lpstr>PowerPoint Presentation</vt:lpstr>
      <vt:lpstr>PowerPoint Presentation</vt:lpstr>
      <vt:lpstr>Brushed DC Motors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model for starting performance</vt:lpstr>
      <vt:lpstr>PowerPoint Presentation</vt:lpstr>
      <vt:lpstr>DC Motor H-Bridge</vt:lpstr>
      <vt:lpstr>PowerPoint Presentation</vt:lpstr>
      <vt:lpstr>PowerPoint Presentation</vt:lpstr>
      <vt:lpstr>Selection of Motors   </vt:lpstr>
      <vt:lpstr>PowerPoint Presentation</vt:lpstr>
      <vt:lpstr>Coupling of loads with motor: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Control of Electric Motors</vt:lpstr>
      <vt:lpstr>PowerPoint Presentation</vt:lpstr>
      <vt:lpstr>PowerPoint Presentation</vt:lpstr>
      <vt:lpstr>PowerPoint Presentation</vt:lpstr>
      <vt:lpstr>PowerPoint Presentation</vt:lpstr>
      <vt:lpstr>Load Types</vt:lpstr>
      <vt:lpstr>Load Types</vt:lpstr>
      <vt:lpstr>Load Types</vt:lpstr>
      <vt:lpstr>   Power and torque characteristics of Load</vt:lpstr>
      <vt:lpstr>   Power and torque characteristics of Load</vt:lpstr>
      <vt:lpstr>   Power and torque characteristics of Load</vt:lpstr>
      <vt:lpstr>   Power and torque characteristics of Load</vt:lpstr>
      <vt:lpstr>   Power and torque characteristics of Load</vt:lpstr>
      <vt:lpstr>   Power and torque characteristics of Load</vt:lpstr>
      <vt:lpstr>PowerPoint Presentation</vt:lpstr>
      <vt:lpstr>PowerPoint Presentation</vt:lpstr>
    </vt:vector>
  </TitlesOfParts>
  <Company>Massey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scmukhop</dc:creator>
  <cp:lastModifiedBy>Tyler Johnson</cp:lastModifiedBy>
  <cp:revision>76</cp:revision>
  <dcterms:created xsi:type="dcterms:W3CDTF">2004-07-22T04:46:35Z</dcterms:created>
  <dcterms:modified xsi:type="dcterms:W3CDTF">2023-07-31T02:24:28Z</dcterms:modified>
</cp:coreProperties>
</file>